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94" r:id="rId3"/>
    <p:sldId id="265" r:id="rId4"/>
    <p:sldId id="267" r:id="rId5"/>
    <p:sldId id="266" r:id="rId6"/>
    <p:sldId id="269" r:id="rId7"/>
    <p:sldId id="295" r:id="rId8"/>
    <p:sldId id="302" r:id="rId9"/>
    <p:sldId id="272" r:id="rId10"/>
    <p:sldId id="297" r:id="rId11"/>
    <p:sldId id="274" r:id="rId12"/>
    <p:sldId id="304" r:id="rId13"/>
    <p:sldId id="276" r:id="rId14"/>
    <p:sldId id="277" r:id="rId15"/>
    <p:sldId id="305" r:id="rId16"/>
    <p:sldId id="279" r:id="rId17"/>
    <p:sldId id="280" r:id="rId18"/>
    <p:sldId id="298" r:id="rId19"/>
    <p:sldId id="282" r:id="rId20"/>
    <p:sldId id="283" r:id="rId21"/>
    <p:sldId id="284" r:id="rId22"/>
    <p:sldId id="285" r:id="rId23"/>
    <p:sldId id="299" r:id="rId24"/>
    <p:sldId id="291" r:id="rId25"/>
    <p:sldId id="287" r:id="rId26"/>
    <p:sldId id="307" r:id="rId27"/>
    <p:sldId id="300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303"/>
    <a:srgbClr val="FF0048"/>
    <a:srgbClr val="2E5929"/>
    <a:srgbClr val="309917"/>
    <a:srgbClr val="FAFAFA"/>
    <a:srgbClr val="CCECFF"/>
    <a:srgbClr val="99CCFF"/>
    <a:srgbClr val="C5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125" d="100"/>
          <a:sy n="125" d="100"/>
        </p:scale>
        <p:origin x="-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4A172-3D32-4E9A-9F35-818B5003E011}" type="doc">
      <dgm:prSet loTypeId="urn:microsoft.com/office/officeart/2005/8/layout/hierarchy4" loCatId="hierarchy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FA8CD38-BB00-458D-A87C-83AF8A423FBC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Организация учета хозяйственных операций (код строки 62)</a:t>
          </a:r>
          <a:endParaRPr lang="ru-RU" sz="2400" b="1" dirty="0">
            <a:solidFill>
              <a:srgbClr val="002060"/>
            </a:solidFill>
          </a:endParaRPr>
        </a:p>
      </dgm:t>
    </dgm:pt>
    <dgm:pt modelId="{EA45221F-31F9-4295-B22C-A6D91D31FD52}" type="parTrans" cxnId="{2EFD2BE6-69A9-4E9C-B5C1-8BE9E78B8153}">
      <dgm:prSet/>
      <dgm:spPr/>
      <dgm:t>
        <a:bodyPr/>
        <a:lstStyle/>
        <a:p>
          <a:endParaRPr lang="ru-RU"/>
        </a:p>
      </dgm:t>
    </dgm:pt>
    <dgm:pt modelId="{4B5EF06E-CB98-4CB2-AD82-0608D0ADAA1A}" type="sibTrans" cxnId="{2EFD2BE6-69A9-4E9C-B5C1-8BE9E78B8153}">
      <dgm:prSet/>
      <dgm:spPr/>
      <dgm:t>
        <a:bodyPr/>
        <a:lstStyle/>
        <a:p>
          <a:endParaRPr lang="ru-RU"/>
        </a:p>
      </dgm:t>
    </dgm:pt>
    <dgm:pt modelId="{7E5E55FA-9619-4C3F-A829-F160C7D89DD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</a:rPr>
            <a:t>Применение УСН </a:t>
          </a:r>
          <a:br>
            <a:rPr lang="ru-RU" sz="2200" dirty="0" smtClean="0">
              <a:solidFill>
                <a:srgbClr val="002060"/>
              </a:solidFill>
            </a:rPr>
          </a:br>
          <a:r>
            <a:rPr lang="ru-RU" sz="2200" dirty="0" smtClean="0">
              <a:solidFill>
                <a:srgbClr val="002060"/>
              </a:solidFill>
            </a:rPr>
            <a:t>и ведение учета </a:t>
          </a:r>
          <a:br>
            <a:rPr lang="ru-RU" sz="2200" dirty="0" smtClean="0">
              <a:solidFill>
                <a:srgbClr val="002060"/>
              </a:solidFill>
            </a:rPr>
          </a:br>
          <a:r>
            <a:rPr lang="ru-RU" sz="2200" dirty="0" smtClean="0">
              <a:solidFill>
                <a:srgbClr val="002060"/>
              </a:solidFill>
            </a:rPr>
            <a:t>в книге учета доходов и расходов организаций и ИП, применяющих УСН</a:t>
          </a:r>
          <a:endParaRPr lang="ru-RU" sz="2200" dirty="0">
            <a:solidFill>
              <a:srgbClr val="002060"/>
            </a:solidFill>
          </a:endParaRPr>
        </a:p>
      </dgm:t>
    </dgm:pt>
    <dgm:pt modelId="{36A317FB-B248-4A86-B312-BFCA5F3AF77D}" type="parTrans" cxnId="{8706A876-8FD2-4851-9311-40D0BB035D20}">
      <dgm:prSet/>
      <dgm:spPr/>
      <dgm:t>
        <a:bodyPr/>
        <a:lstStyle/>
        <a:p>
          <a:endParaRPr lang="ru-RU"/>
        </a:p>
      </dgm:t>
    </dgm:pt>
    <dgm:pt modelId="{6BBB2DB8-BB48-4A45-A971-5FE507FACD8F}" type="sibTrans" cxnId="{8706A876-8FD2-4851-9311-40D0BB035D20}">
      <dgm:prSet/>
      <dgm:spPr/>
      <dgm:t>
        <a:bodyPr/>
        <a:lstStyle/>
        <a:p>
          <a:endParaRPr lang="ru-RU"/>
        </a:p>
      </dgm:t>
    </dgm:pt>
    <dgm:pt modelId="{3C556837-6A5B-42FE-BF27-4FCFFD74CBC8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</a:rPr>
            <a:t>Применение УСН </a:t>
          </a:r>
          <a:br>
            <a:rPr lang="ru-RU" sz="2200" dirty="0" smtClean="0">
              <a:solidFill>
                <a:srgbClr val="002060"/>
              </a:solidFill>
            </a:rPr>
          </a:br>
          <a:r>
            <a:rPr lang="ru-RU" sz="2200" dirty="0" smtClean="0">
              <a:solidFill>
                <a:srgbClr val="002060"/>
              </a:solidFill>
            </a:rPr>
            <a:t>и ведение бухгалтерского учета и отчетности и учет доходов и расходов на общих основаниях</a:t>
          </a:r>
          <a:endParaRPr lang="ru-RU" sz="2200" dirty="0">
            <a:solidFill>
              <a:srgbClr val="002060"/>
            </a:solidFill>
          </a:endParaRPr>
        </a:p>
      </dgm:t>
    </dgm:pt>
    <dgm:pt modelId="{F0EC8581-A22A-40A1-A22B-7C35B8F42F61}" type="parTrans" cxnId="{E32046D4-BCB5-4DEE-9984-A0C82A8755C3}">
      <dgm:prSet/>
      <dgm:spPr/>
      <dgm:t>
        <a:bodyPr/>
        <a:lstStyle/>
        <a:p>
          <a:endParaRPr lang="ru-RU"/>
        </a:p>
      </dgm:t>
    </dgm:pt>
    <dgm:pt modelId="{5F58950E-82AA-4D5D-B8C3-D83F5C5E6749}" type="sibTrans" cxnId="{E32046D4-BCB5-4DEE-9984-A0C82A8755C3}">
      <dgm:prSet/>
      <dgm:spPr/>
      <dgm:t>
        <a:bodyPr/>
        <a:lstStyle/>
        <a:p>
          <a:endParaRPr lang="ru-RU"/>
        </a:p>
      </dgm:t>
    </dgm:pt>
    <dgm:pt modelId="{394D8479-CCCF-4E3D-A638-1C64D41EDD22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</a:rPr>
            <a:t>Применение общего порядка налогообложения или иного особого режима налогообложения </a:t>
          </a:r>
          <a:br>
            <a:rPr lang="ru-RU" sz="2200" dirty="0" smtClean="0">
              <a:solidFill>
                <a:srgbClr val="002060"/>
              </a:solidFill>
            </a:rPr>
          </a:br>
          <a:r>
            <a:rPr lang="ru-RU" sz="2200" dirty="0" smtClean="0">
              <a:solidFill>
                <a:srgbClr val="002060"/>
              </a:solidFill>
            </a:rPr>
            <a:t>и ведение бухгалтерского учета </a:t>
          </a:r>
          <a:br>
            <a:rPr lang="ru-RU" sz="2200" dirty="0" smtClean="0">
              <a:solidFill>
                <a:srgbClr val="002060"/>
              </a:solidFill>
            </a:rPr>
          </a:br>
          <a:r>
            <a:rPr lang="ru-RU" sz="2200" dirty="0" smtClean="0">
              <a:solidFill>
                <a:srgbClr val="002060"/>
              </a:solidFill>
            </a:rPr>
            <a:t>и отчетности и учет доходов и расходов на общих основаниях</a:t>
          </a:r>
          <a:endParaRPr lang="ru-RU" sz="2200" dirty="0">
            <a:solidFill>
              <a:srgbClr val="002060"/>
            </a:solidFill>
          </a:endParaRPr>
        </a:p>
      </dgm:t>
    </dgm:pt>
    <dgm:pt modelId="{B77567EC-24B9-4D23-9DA2-497984807F49}" type="parTrans" cxnId="{01573B8A-AEE9-4B27-A719-41EC189BFA68}">
      <dgm:prSet/>
      <dgm:spPr/>
      <dgm:t>
        <a:bodyPr/>
        <a:lstStyle/>
        <a:p>
          <a:endParaRPr lang="ru-RU"/>
        </a:p>
      </dgm:t>
    </dgm:pt>
    <dgm:pt modelId="{B968E057-36B2-458B-A43C-74C24E2BD654}" type="sibTrans" cxnId="{01573B8A-AEE9-4B27-A719-41EC189BFA68}">
      <dgm:prSet/>
      <dgm:spPr/>
      <dgm:t>
        <a:bodyPr/>
        <a:lstStyle/>
        <a:p>
          <a:endParaRPr lang="ru-RU"/>
        </a:p>
      </dgm:t>
    </dgm:pt>
    <dgm:pt modelId="{05782CA5-6E79-44D9-A6EE-AC00D8BE6AA3}" type="pres">
      <dgm:prSet presAssocID="{1BE4A172-3D32-4E9A-9F35-818B5003E0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00591-5AD4-44BE-BD3B-E5B323E8CB1A}" type="pres">
      <dgm:prSet presAssocID="{9FA8CD38-BB00-458D-A87C-83AF8A423FBC}" presName="vertOne" presStyleCnt="0"/>
      <dgm:spPr/>
    </dgm:pt>
    <dgm:pt modelId="{8AFBE2EE-3A39-4DCB-AADB-5A70592B6EAF}" type="pres">
      <dgm:prSet presAssocID="{9FA8CD38-BB00-458D-A87C-83AF8A423FBC}" presName="txOne" presStyleLbl="node0" presStyleIdx="0" presStyleCnt="1" custScaleX="98285" custScaleY="24293" custLinFactY="-16443" custLinFactNeighborX="-5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24600A-0B93-42C7-AF8B-8FEE3A829397}" type="pres">
      <dgm:prSet presAssocID="{9FA8CD38-BB00-458D-A87C-83AF8A423FBC}" presName="parTransOne" presStyleCnt="0"/>
      <dgm:spPr/>
    </dgm:pt>
    <dgm:pt modelId="{47B304A8-167B-4A99-8F4D-43486841E9E7}" type="pres">
      <dgm:prSet presAssocID="{9FA8CD38-BB00-458D-A87C-83AF8A423FBC}" presName="horzOne" presStyleCnt="0"/>
      <dgm:spPr/>
    </dgm:pt>
    <dgm:pt modelId="{B0DC69E6-38EC-4996-AF2E-8FA8196E585F}" type="pres">
      <dgm:prSet presAssocID="{7E5E55FA-9619-4C3F-A829-F160C7D89DD6}" presName="vertTwo" presStyleCnt="0"/>
      <dgm:spPr/>
    </dgm:pt>
    <dgm:pt modelId="{4EB883BE-C35F-4EBB-BA16-72661B115EED}" type="pres">
      <dgm:prSet presAssocID="{7E5E55FA-9619-4C3F-A829-F160C7D89DD6}" presName="txTwo" presStyleLbl="node2" presStyleIdx="0" presStyleCnt="3" custScaleX="120049" custScaleY="173553" custLinFactNeighborX="2597" custLinFactNeighborY="-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E8645A-F0A4-41A3-B370-F51A07ABE7D9}" type="pres">
      <dgm:prSet presAssocID="{7E5E55FA-9619-4C3F-A829-F160C7D89DD6}" presName="horzTwo" presStyleCnt="0"/>
      <dgm:spPr/>
    </dgm:pt>
    <dgm:pt modelId="{17229339-B688-4BCE-AED2-0B406D64E421}" type="pres">
      <dgm:prSet presAssocID="{6BBB2DB8-BB48-4A45-A971-5FE507FACD8F}" presName="sibSpaceTwo" presStyleCnt="0"/>
      <dgm:spPr/>
    </dgm:pt>
    <dgm:pt modelId="{8A087620-7703-488A-8F4C-8E97952A318B}" type="pres">
      <dgm:prSet presAssocID="{3C556837-6A5B-42FE-BF27-4FCFFD74CBC8}" presName="vertTwo" presStyleCnt="0"/>
      <dgm:spPr/>
    </dgm:pt>
    <dgm:pt modelId="{D6CACC4C-CB90-4BF2-99AE-E8728765D1D8}" type="pres">
      <dgm:prSet presAssocID="{3C556837-6A5B-42FE-BF27-4FCFFD74CBC8}" presName="txTwo" presStyleLbl="node2" presStyleIdx="1" presStyleCnt="3" custScaleX="131534" custScaleY="172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F52276-0673-4415-A08B-2E28BF7177CD}" type="pres">
      <dgm:prSet presAssocID="{3C556837-6A5B-42FE-BF27-4FCFFD74CBC8}" presName="horzTwo" presStyleCnt="0"/>
      <dgm:spPr/>
    </dgm:pt>
    <dgm:pt modelId="{059AB0D9-8E26-42A7-8260-7F17094F9330}" type="pres">
      <dgm:prSet presAssocID="{5F58950E-82AA-4D5D-B8C3-D83F5C5E6749}" presName="sibSpaceTwo" presStyleCnt="0"/>
      <dgm:spPr/>
    </dgm:pt>
    <dgm:pt modelId="{159611A6-B526-4750-B90C-C18A3F2CC4AF}" type="pres">
      <dgm:prSet presAssocID="{394D8479-CCCF-4E3D-A638-1C64D41EDD22}" presName="vertTwo" presStyleCnt="0"/>
      <dgm:spPr/>
    </dgm:pt>
    <dgm:pt modelId="{0B8337DE-41FB-41E0-A8DC-8FBD7F1A0A01}" type="pres">
      <dgm:prSet presAssocID="{394D8479-CCCF-4E3D-A638-1C64D41EDD22}" presName="txTwo" presStyleLbl="node2" presStyleIdx="2" presStyleCnt="3" custScaleX="145674" custScaleY="174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78B5B-E000-4DC9-974F-C2AB845EED27}" type="pres">
      <dgm:prSet presAssocID="{394D8479-CCCF-4E3D-A638-1C64D41EDD22}" presName="horzTwo" presStyleCnt="0"/>
      <dgm:spPr/>
    </dgm:pt>
  </dgm:ptLst>
  <dgm:cxnLst>
    <dgm:cxn modelId="{86CDD572-63B7-4505-B6EA-894700886943}" type="presOf" srcId="{7E5E55FA-9619-4C3F-A829-F160C7D89DD6}" destId="{4EB883BE-C35F-4EBB-BA16-72661B115EED}" srcOrd="0" destOrd="0" presId="urn:microsoft.com/office/officeart/2005/8/layout/hierarchy4"/>
    <dgm:cxn modelId="{D1825FBE-FC43-4D7C-9DAF-986E0850F159}" type="presOf" srcId="{1BE4A172-3D32-4E9A-9F35-818B5003E011}" destId="{05782CA5-6E79-44D9-A6EE-AC00D8BE6AA3}" srcOrd="0" destOrd="0" presId="urn:microsoft.com/office/officeart/2005/8/layout/hierarchy4"/>
    <dgm:cxn modelId="{90FFAC24-24C8-403C-8598-DA67BB0BC47E}" type="presOf" srcId="{9FA8CD38-BB00-458D-A87C-83AF8A423FBC}" destId="{8AFBE2EE-3A39-4DCB-AADB-5A70592B6EAF}" srcOrd="0" destOrd="0" presId="urn:microsoft.com/office/officeart/2005/8/layout/hierarchy4"/>
    <dgm:cxn modelId="{49B34382-926D-4D44-A77A-774231844058}" type="presOf" srcId="{394D8479-CCCF-4E3D-A638-1C64D41EDD22}" destId="{0B8337DE-41FB-41E0-A8DC-8FBD7F1A0A01}" srcOrd="0" destOrd="0" presId="urn:microsoft.com/office/officeart/2005/8/layout/hierarchy4"/>
    <dgm:cxn modelId="{D76BAF3C-8925-4062-BBE1-E6235B85323F}" type="presOf" srcId="{3C556837-6A5B-42FE-BF27-4FCFFD74CBC8}" destId="{D6CACC4C-CB90-4BF2-99AE-E8728765D1D8}" srcOrd="0" destOrd="0" presId="urn:microsoft.com/office/officeart/2005/8/layout/hierarchy4"/>
    <dgm:cxn modelId="{E32046D4-BCB5-4DEE-9984-A0C82A8755C3}" srcId="{9FA8CD38-BB00-458D-A87C-83AF8A423FBC}" destId="{3C556837-6A5B-42FE-BF27-4FCFFD74CBC8}" srcOrd="1" destOrd="0" parTransId="{F0EC8581-A22A-40A1-A22B-7C35B8F42F61}" sibTransId="{5F58950E-82AA-4D5D-B8C3-D83F5C5E6749}"/>
    <dgm:cxn modelId="{01573B8A-AEE9-4B27-A719-41EC189BFA68}" srcId="{9FA8CD38-BB00-458D-A87C-83AF8A423FBC}" destId="{394D8479-CCCF-4E3D-A638-1C64D41EDD22}" srcOrd="2" destOrd="0" parTransId="{B77567EC-24B9-4D23-9DA2-497984807F49}" sibTransId="{B968E057-36B2-458B-A43C-74C24E2BD654}"/>
    <dgm:cxn modelId="{2EFD2BE6-69A9-4E9C-B5C1-8BE9E78B8153}" srcId="{1BE4A172-3D32-4E9A-9F35-818B5003E011}" destId="{9FA8CD38-BB00-458D-A87C-83AF8A423FBC}" srcOrd="0" destOrd="0" parTransId="{EA45221F-31F9-4295-B22C-A6D91D31FD52}" sibTransId="{4B5EF06E-CB98-4CB2-AD82-0608D0ADAA1A}"/>
    <dgm:cxn modelId="{8706A876-8FD2-4851-9311-40D0BB035D20}" srcId="{9FA8CD38-BB00-458D-A87C-83AF8A423FBC}" destId="{7E5E55FA-9619-4C3F-A829-F160C7D89DD6}" srcOrd="0" destOrd="0" parTransId="{36A317FB-B248-4A86-B312-BFCA5F3AF77D}" sibTransId="{6BBB2DB8-BB48-4A45-A971-5FE507FACD8F}"/>
    <dgm:cxn modelId="{412BC319-D8E2-43C0-B746-CD0E7B180FCE}" type="presParOf" srcId="{05782CA5-6E79-44D9-A6EE-AC00D8BE6AA3}" destId="{B7A00591-5AD4-44BE-BD3B-E5B323E8CB1A}" srcOrd="0" destOrd="0" presId="urn:microsoft.com/office/officeart/2005/8/layout/hierarchy4"/>
    <dgm:cxn modelId="{9851EF60-B006-49EC-BB26-4B0882FE4343}" type="presParOf" srcId="{B7A00591-5AD4-44BE-BD3B-E5B323E8CB1A}" destId="{8AFBE2EE-3A39-4DCB-AADB-5A70592B6EAF}" srcOrd="0" destOrd="0" presId="urn:microsoft.com/office/officeart/2005/8/layout/hierarchy4"/>
    <dgm:cxn modelId="{FE35F6EC-C4AF-418F-A351-A25A47E3EAE3}" type="presParOf" srcId="{B7A00591-5AD4-44BE-BD3B-E5B323E8CB1A}" destId="{C524600A-0B93-42C7-AF8B-8FEE3A829397}" srcOrd="1" destOrd="0" presId="urn:microsoft.com/office/officeart/2005/8/layout/hierarchy4"/>
    <dgm:cxn modelId="{3C237B9A-15F4-4F05-A645-AF0B4DE8DC96}" type="presParOf" srcId="{B7A00591-5AD4-44BE-BD3B-E5B323E8CB1A}" destId="{47B304A8-167B-4A99-8F4D-43486841E9E7}" srcOrd="2" destOrd="0" presId="urn:microsoft.com/office/officeart/2005/8/layout/hierarchy4"/>
    <dgm:cxn modelId="{E3F6EA7C-18BC-4114-925F-FD544AAFA9F0}" type="presParOf" srcId="{47B304A8-167B-4A99-8F4D-43486841E9E7}" destId="{B0DC69E6-38EC-4996-AF2E-8FA8196E585F}" srcOrd="0" destOrd="0" presId="urn:microsoft.com/office/officeart/2005/8/layout/hierarchy4"/>
    <dgm:cxn modelId="{35F7FBD4-A824-42B5-80E8-40325BAC2929}" type="presParOf" srcId="{B0DC69E6-38EC-4996-AF2E-8FA8196E585F}" destId="{4EB883BE-C35F-4EBB-BA16-72661B115EED}" srcOrd="0" destOrd="0" presId="urn:microsoft.com/office/officeart/2005/8/layout/hierarchy4"/>
    <dgm:cxn modelId="{53517B4F-12E4-422C-B51D-58D2F5EB6F30}" type="presParOf" srcId="{B0DC69E6-38EC-4996-AF2E-8FA8196E585F}" destId="{40E8645A-F0A4-41A3-B370-F51A07ABE7D9}" srcOrd="1" destOrd="0" presId="urn:microsoft.com/office/officeart/2005/8/layout/hierarchy4"/>
    <dgm:cxn modelId="{D71F92AB-4174-4BA9-B18C-7681B0FCBCC6}" type="presParOf" srcId="{47B304A8-167B-4A99-8F4D-43486841E9E7}" destId="{17229339-B688-4BCE-AED2-0B406D64E421}" srcOrd="1" destOrd="0" presId="urn:microsoft.com/office/officeart/2005/8/layout/hierarchy4"/>
    <dgm:cxn modelId="{B36E74FA-5294-4153-99FF-5AE8C94F58ED}" type="presParOf" srcId="{47B304A8-167B-4A99-8F4D-43486841E9E7}" destId="{8A087620-7703-488A-8F4C-8E97952A318B}" srcOrd="2" destOrd="0" presId="urn:microsoft.com/office/officeart/2005/8/layout/hierarchy4"/>
    <dgm:cxn modelId="{F23283E8-2900-4F52-9E44-150663C0341A}" type="presParOf" srcId="{8A087620-7703-488A-8F4C-8E97952A318B}" destId="{D6CACC4C-CB90-4BF2-99AE-E8728765D1D8}" srcOrd="0" destOrd="0" presId="urn:microsoft.com/office/officeart/2005/8/layout/hierarchy4"/>
    <dgm:cxn modelId="{8A27BE99-B2FF-4C1D-A9CA-716E880DF150}" type="presParOf" srcId="{8A087620-7703-488A-8F4C-8E97952A318B}" destId="{08F52276-0673-4415-A08B-2E28BF7177CD}" srcOrd="1" destOrd="0" presId="urn:microsoft.com/office/officeart/2005/8/layout/hierarchy4"/>
    <dgm:cxn modelId="{34131DC2-6707-4678-86F0-1C665D3B8645}" type="presParOf" srcId="{47B304A8-167B-4A99-8F4D-43486841E9E7}" destId="{059AB0D9-8E26-42A7-8260-7F17094F9330}" srcOrd="3" destOrd="0" presId="urn:microsoft.com/office/officeart/2005/8/layout/hierarchy4"/>
    <dgm:cxn modelId="{65F87B29-64E1-4823-AD47-0DCEAD93E00C}" type="presParOf" srcId="{47B304A8-167B-4A99-8F4D-43486841E9E7}" destId="{159611A6-B526-4750-B90C-C18A3F2CC4AF}" srcOrd="4" destOrd="0" presId="urn:microsoft.com/office/officeart/2005/8/layout/hierarchy4"/>
    <dgm:cxn modelId="{F4FDEAA6-81BD-4F3B-87D3-F0DD091EA6EF}" type="presParOf" srcId="{159611A6-B526-4750-B90C-C18A3F2CC4AF}" destId="{0B8337DE-41FB-41E0-A8DC-8FBD7F1A0A01}" srcOrd="0" destOrd="0" presId="urn:microsoft.com/office/officeart/2005/8/layout/hierarchy4"/>
    <dgm:cxn modelId="{4AF9536F-2FBD-4AAE-97EE-FCE84C626CD9}" type="presParOf" srcId="{159611A6-B526-4750-B90C-C18A3F2CC4AF}" destId="{FD578B5B-E000-4DC9-974F-C2AB845EED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E2EE-3A39-4DCB-AADB-5A70592B6EAF}">
      <dsp:nvSpPr>
        <dsp:cNvPr id="0" name=""/>
        <dsp:cNvSpPr/>
      </dsp:nvSpPr>
      <dsp:spPr>
        <a:xfrm>
          <a:off x="24311" y="0"/>
          <a:ext cx="8075108" cy="516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Организация учета хозяйственных операций (код строки 62)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9433" y="15122"/>
        <a:ext cx="8044864" cy="486054"/>
      </dsp:txXfrm>
    </dsp:sp>
    <dsp:sp modelId="{4EB883BE-C35F-4EBB-BA16-72661B115EED}">
      <dsp:nvSpPr>
        <dsp:cNvPr id="0" name=""/>
        <dsp:cNvSpPr/>
      </dsp:nvSpPr>
      <dsp:spPr>
        <a:xfrm>
          <a:off x="56279" y="730323"/>
          <a:ext cx="2377447" cy="368851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Применение УСН </a:t>
          </a:r>
          <a:br>
            <a:rPr lang="ru-RU" sz="2200" kern="1200" dirty="0" smtClean="0">
              <a:solidFill>
                <a:srgbClr val="002060"/>
              </a:solidFill>
            </a:rPr>
          </a:br>
          <a:r>
            <a:rPr lang="ru-RU" sz="2200" kern="1200" dirty="0" smtClean="0">
              <a:solidFill>
                <a:srgbClr val="002060"/>
              </a:solidFill>
            </a:rPr>
            <a:t>и ведение учета </a:t>
          </a:r>
          <a:br>
            <a:rPr lang="ru-RU" sz="2200" kern="1200" dirty="0" smtClean="0">
              <a:solidFill>
                <a:srgbClr val="002060"/>
              </a:solidFill>
            </a:rPr>
          </a:br>
          <a:r>
            <a:rPr lang="ru-RU" sz="2200" kern="1200" dirty="0" smtClean="0">
              <a:solidFill>
                <a:srgbClr val="002060"/>
              </a:solidFill>
            </a:rPr>
            <a:t>в книге учета доходов и расходов организаций и ИП, применяющих УСН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25912" y="799956"/>
        <a:ext cx="2238181" cy="3549253"/>
      </dsp:txXfrm>
    </dsp:sp>
    <dsp:sp modelId="{D6CACC4C-CB90-4BF2-99AE-E8728765D1D8}">
      <dsp:nvSpPr>
        <dsp:cNvPr id="0" name=""/>
        <dsp:cNvSpPr/>
      </dsp:nvSpPr>
      <dsp:spPr>
        <a:xfrm>
          <a:off x="2548649" y="737953"/>
          <a:ext cx="2604895" cy="36639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Применение УСН </a:t>
          </a:r>
          <a:br>
            <a:rPr lang="ru-RU" sz="2200" kern="1200" dirty="0" smtClean="0">
              <a:solidFill>
                <a:srgbClr val="002060"/>
              </a:solidFill>
            </a:rPr>
          </a:br>
          <a:r>
            <a:rPr lang="ru-RU" sz="2200" kern="1200" dirty="0" smtClean="0">
              <a:solidFill>
                <a:srgbClr val="002060"/>
              </a:solidFill>
            </a:rPr>
            <a:t>и ведение бухгалтерского учета и отчетности и учет доходов и расходов на общих основаниях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624944" y="814248"/>
        <a:ext cx="2452305" cy="3511339"/>
      </dsp:txXfrm>
    </dsp:sp>
    <dsp:sp modelId="{0B8337DE-41FB-41E0-A8DC-8FBD7F1A0A01}">
      <dsp:nvSpPr>
        <dsp:cNvPr id="0" name=""/>
        <dsp:cNvSpPr/>
      </dsp:nvSpPr>
      <dsp:spPr>
        <a:xfrm>
          <a:off x="5319898" y="737953"/>
          <a:ext cx="2884924" cy="370613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Применение общего порядка налогообложения или иного особого режима налогообложения </a:t>
          </a:r>
          <a:br>
            <a:rPr lang="ru-RU" sz="2200" kern="1200" dirty="0" smtClean="0">
              <a:solidFill>
                <a:srgbClr val="002060"/>
              </a:solidFill>
            </a:rPr>
          </a:br>
          <a:r>
            <a:rPr lang="ru-RU" sz="2200" kern="1200" dirty="0" smtClean="0">
              <a:solidFill>
                <a:srgbClr val="002060"/>
              </a:solidFill>
            </a:rPr>
            <a:t>и ведение бухгалтерского учета </a:t>
          </a:r>
          <a:br>
            <a:rPr lang="ru-RU" sz="2200" kern="1200" dirty="0" smtClean="0">
              <a:solidFill>
                <a:srgbClr val="002060"/>
              </a:solidFill>
            </a:rPr>
          </a:br>
          <a:r>
            <a:rPr lang="ru-RU" sz="2200" kern="1200" dirty="0" smtClean="0">
              <a:solidFill>
                <a:srgbClr val="002060"/>
              </a:solidFill>
            </a:rPr>
            <a:t>и отчетности и учет доходов и расходов на общих основаниях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404395" y="822450"/>
        <a:ext cx="2715930" cy="353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6B4C-B2DA-41D1-94C0-BC0B7629B55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F9786-DDAE-47DC-8F9F-592C8CA11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5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stat.gov.b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20" y="4330355"/>
            <a:ext cx="4296997" cy="25276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154" y="2209800"/>
            <a:ext cx="9123363" cy="2819400"/>
          </a:xfrm>
          <a:prstGeom prst="rect">
            <a:avLst/>
          </a:prstGeom>
          <a:effectLst/>
        </p:spPr>
        <p:txBody>
          <a:bodyPr anchor="ctr"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ctr" eaLnBrk="1" fontAlgn="auto" hangingPunct="1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  <a:t>О порядке заполнения формы</a:t>
            </a:r>
            <a:b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  <a:t>государственной статистической</a:t>
            </a:r>
            <a:b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  <a:t> отчетности 1-тур </a:t>
            </a:r>
            <a:b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  <a:t>«Отчет об осуществлении</a:t>
            </a:r>
            <a:b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6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  <a:t> туристической деятельности»</a:t>
            </a:r>
            <a:r>
              <a:rPr lang="ru-RU" sz="44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+mn-ea"/>
                <a:cs typeface="+mn-cs"/>
              </a:rPr>
              <a:t> </a:t>
            </a:r>
            <a:r>
              <a:rPr lang="ru-RU" sz="4400" dirty="0" smtClean="0">
                <a:ln w="1905"/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/>
            </a:r>
            <a:br>
              <a:rPr lang="ru-RU" sz="4400" dirty="0" smtClean="0">
                <a:ln w="1905"/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</a:br>
            <a:r>
              <a:rPr lang="ru-RU" sz="4000" dirty="0" smtClean="0">
                <a:ln w="1905"/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/>
            </a:r>
            <a:br>
              <a:rPr lang="ru-RU" sz="4000" dirty="0" smtClean="0">
                <a:ln w="1905"/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</a:br>
            <a:endParaRPr lang="ru-RU" sz="2500" dirty="0">
              <a:ln w="1905"/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913" y="4868863"/>
            <a:ext cx="7694612" cy="18796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eaLnBrk="1" fontAlgn="auto" hangingPunct="1">
              <a:spcBef>
                <a:spcPts val="500"/>
              </a:spcBef>
              <a:spcAft>
                <a:spcPts val="5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</a:b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331613"/>
            <a:ext cx="7848426" cy="13686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Национальный статистический комитет 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Республики Беларусь</a:t>
            </a:r>
          </a:p>
          <a:p>
            <a:pPr marL="0" indent="0"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11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Главное  статистическое </a:t>
            </a:r>
            <a:r>
              <a:rPr lang="ru-RU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управление города  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Минска</a:t>
            </a:r>
          </a:p>
        </p:txBody>
      </p:sp>
      <p:pic>
        <p:nvPicPr>
          <p:cNvPr id="13317" name="Picture 2" descr="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" y="216943"/>
            <a:ext cx="1252220" cy="12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8" y="4971757"/>
            <a:ext cx="5490847" cy="183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081" y="1502067"/>
            <a:ext cx="4621017" cy="4378227"/>
          </a:xfrm>
        </p:spPr>
        <p:txBody>
          <a:bodyPr>
            <a:normAutofit/>
          </a:bodyPr>
          <a:lstStyle/>
          <a:p>
            <a:pPr marL="107950">
              <a:buNone/>
            </a:pPr>
            <a:r>
              <a:rPr lang="ru-RU" sz="2200" dirty="0">
                <a:solidFill>
                  <a:srgbClr val="ED7D31"/>
                </a:solidFill>
                <a:ea typeface="Times New Roman"/>
              </a:rPr>
              <a:t>►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В </a:t>
            </a:r>
            <a:r>
              <a:rPr lang="ru-RU" altLang="ru-RU" sz="2200" b="1" dirty="0">
                <a:solidFill>
                  <a:srgbClr val="002060"/>
                </a:solidFill>
              </a:rPr>
              <a:t>соответствии с Законом Республики Беларусь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altLang="ru-RU" sz="2200" b="1" dirty="0">
                <a:solidFill>
                  <a:srgbClr val="002060"/>
                </a:solidFill>
              </a:rPr>
              <a:t>О туризме»:</a:t>
            </a:r>
            <a:br>
              <a:rPr lang="ru-RU" altLang="ru-RU" sz="2200" b="1" dirty="0">
                <a:solidFill>
                  <a:srgbClr val="002060"/>
                </a:solidFill>
              </a:rPr>
            </a:br>
            <a:r>
              <a:rPr lang="ru-RU" altLang="ru-RU" sz="2200" dirty="0">
                <a:solidFill>
                  <a:srgbClr val="002060"/>
                </a:solidFill>
              </a:rPr>
              <a:t> </a:t>
            </a:r>
            <a:endParaRPr lang="ru-RU" altLang="ru-RU" sz="2200" dirty="0" smtClean="0">
              <a:solidFill>
                <a:srgbClr val="002060"/>
              </a:solidFill>
            </a:endParaRPr>
          </a:p>
          <a:p>
            <a:pPr marL="107950">
              <a:buNone/>
            </a:pPr>
            <a:r>
              <a:rPr lang="ru-RU" alt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 </a:t>
            </a:r>
            <a:r>
              <a:rPr lang="ru-RU" altLang="ru-RU" sz="2200" dirty="0">
                <a:solidFill>
                  <a:srgbClr val="002060"/>
                </a:solidFill>
              </a:rPr>
              <a:t>– это комплекс туристических услуг, включающий в себя </a:t>
            </a:r>
            <a:r>
              <a:rPr lang="ru-RU" altLang="ru-RU" sz="2200" u="sng" dirty="0" smtClean="0">
                <a:solidFill>
                  <a:srgbClr val="002060"/>
                </a:solidFill>
              </a:rPr>
              <a:t>не </a:t>
            </a:r>
            <a:r>
              <a:rPr lang="ru-RU" altLang="ru-RU" sz="2200" u="sng" dirty="0">
                <a:solidFill>
                  <a:srgbClr val="002060"/>
                </a:solidFill>
              </a:rPr>
              <a:t>менее двух </a:t>
            </a:r>
            <a:r>
              <a:rPr lang="ru-RU" altLang="ru-RU" sz="2200" u="sng" dirty="0" smtClean="0">
                <a:solidFill>
                  <a:srgbClr val="002060"/>
                </a:solidFill>
              </a:rPr>
              <a:t/>
            </a:r>
            <a:br>
              <a:rPr lang="ru-RU" altLang="ru-RU" sz="2200" u="sng" dirty="0" smtClean="0">
                <a:solidFill>
                  <a:srgbClr val="002060"/>
                </a:solidFill>
              </a:rPr>
            </a:br>
            <a:r>
              <a:rPr lang="ru-RU" altLang="ru-RU" sz="2200" u="sng" dirty="0" smtClean="0">
                <a:solidFill>
                  <a:srgbClr val="002060"/>
                </a:solidFill>
              </a:rPr>
              <a:t>из </a:t>
            </a:r>
            <a:r>
              <a:rPr lang="ru-RU" altLang="ru-RU" sz="2200" u="sng" dirty="0">
                <a:solidFill>
                  <a:srgbClr val="002060"/>
                </a:solidFill>
              </a:rPr>
              <a:t>следующих трех видов </a:t>
            </a:r>
            <a:r>
              <a:rPr lang="ru-RU" altLang="ru-RU" sz="2200" u="sng" dirty="0" smtClean="0">
                <a:solidFill>
                  <a:srgbClr val="002060"/>
                </a:solidFill>
              </a:rPr>
              <a:t>услуг</a:t>
            </a:r>
            <a:r>
              <a:rPr lang="ru-RU" altLang="ru-RU" sz="22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</a:rPr>
              <a:t> перевозка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</a:rPr>
              <a:t> размещение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</a:rPr>
              <a:t> </a:t>
            </a:r>
            <a:r>
              <a:rPr lang="ru-RU" altLang="ru-RU" sz="2200" dirty="0">
                <a:solidFill>
                  <a:srgbClr val="002060"/>
                </a:solidFill>
              </a:rPr>
              <a:t>иные туристические услуги </a:t>
            </a:r>
            <a:br>
              <a:rPr lang="ru-RU" altLang="ru-RU" sz="2200" dirty="0">
                <a:solidFill>
                  <a:srgbClr val="002060"/>
                </a:solidFill>
              </a:rPr>
            </a:br>
            <a:r>
              <a:rPr lang="ru-RU" altLang="ru-RU" sz="2200" dirty="0">
                <a:solidFill>
                  <a:srgbClr val="002060"/>
                </a:solidFill>
              </a:rPr>
              <a:t>(питание, организация туристического путешествия, экскурсионные </a:t>
            </a:r>
            <a:br>
              <a:rPr lang="ru-RU" altLang="ru-RU" sz="2200" dirty="0">
                <a:solidFill>
                  <a:srgbClr val="002060"/>
                </a:solidFill>
              </a:rPr>
            </a:br>
            <a:r>
              <a:rPr lang="ru-RU" altLang="ru-RU" sz="2200" dirty="0">
                <a:solidFill>
                  <a:srgbClr val="002060"/>
                </a:solidFill>
              </a:rPr>
              <a:t>и другие услуги)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3692" y="1445798"/>
            <a:ext cx="3967090" cy="43782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ED7D31"/>
                </a:solidFill>
                <a:latin typeface="+mj-lt"/>
                <a:ea typeface="Times New Roman"/>
              </a:rPr>
              <a:t>►</a:t>
            </a:r>
            <a:r>
              <a:rPr lang="ru-RU" sz="2200" dirty="0">
                <a:solidFill>
                  <a:srgbClr val="ED7D31"/>
                </a:solidFill>
                <a:ea typeface="Times New Roman"/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В </a:t>
            </a:r>
            <a:r>
              <a:rPr lang="ru-RU" altLang="ru-RU" sz="2200" b="1" dirty="0">
                <a:solidFill>
                  <a:srgbClr val="002060"/>
                </a:solidFill>
              </a:rPr>
              <a:t>разделе </a:t>
            </a:r>
            <a:r>
              <a:rPr lang="en-US" altLang="ru-RU" sz="2200" b="1" dirty="0">
                <a:solidFill>
                  <a:srgbClr val="002060"/>
                </a:solidFill>
              </a:rPr>
              <a:t> II</a:t>
            </a: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отражаются данные:</a:t>
            </a:r>
            <a:r>
              <a:rPr lang="ru-RU" altLang="ru-RU" sz="22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</a:rPr>
              <a:t> о турах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</a:rPr>
              <a:t> экскурсионных услугах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200" dirty="0" smtClean="0">
                <a:solidFill>
                  <a:srgbClr val="002060"/>
                </a:solidFill>
              </a:rPr>
              <a:t> а </a:t>
            </a:r>
            <a:r>
              <a:rPr lang="ru-RU" altLang="ru-RU" sz="2200" dirty="0">
                <a:solidFill>
                  <a:srgbClr val="002060"/>
                </a:solidFill>
              </a:rPr>
              <a:t>также </a:t>
            </a:r>
            <a:r>
              <a:rPr lang="ru-RU" altLang="ru-RU" sz="2200" dirty="0" smtClean="0">
                <a:solidFill>
                  <a:srgbClr val="002060"/>
                </a:solidFill>
              </a:rPr>
              <a:t>транспортных услугах, оказанных при </a:t>
            </a:r>
            <a:r>
              <a:rPr lang="ru-RU" altLang="ru-RU" sz="2200" dirty="0">
                <a:solidFill>
                  <a:srgbClr val="002060"/>
                </a:solidFill>
              </a:rPr>
              <a:t>организации </a:t>
            </a:r>
            <a:r>
              <a:rPr lang="ru-RU" altLang="ru-RU" sz="2200" dirty="0" smtClean="0">
                <a:solidFill>
                  <a:srgbClr val="002060"/>
                </a:solidFill>
              </a:rPr>
              <a:t>туристической поездки</a:t>
            </a:r>
            <a:r>
              <a:rPr lang="ru-RU" altLang="ru-RU" sz="2200" dirty="0">
                <a:solidFill>
                  <a:srgbClr val="002060"/>
                </a:solidFill>
              </a:rPr>
              <a:t>, основной целью которых является покупка товаров ( «</a:t>
            </a:r>
            <a:r>
              <a:rPr lang="ru-RU" altLang="ru-RU" sz="2200" dirty="0" err="1">
                <a:solidFill>
                  <a:srgbClr val="002060"/>
                </a:solidFill>
              </a:rPr>
              <a:t>шоп</a:t>
            </a:r>
            <a:r>
              <a:rPr lang="ru-RU" altLang="ru-RU" sz="2200" dirty="0">
                <a:solidFill>
                  <a:srgbClr val="002060"/>
                </a:solidFill>
              </a:rPr>
              <a:t>-туры»)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842868" y="231493"/>
            <a:ext cx="6850967" cy="6196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II</a:t>
            </a:r>
            <a:r>
              <a:rPr lang="ru-RU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Реализация туров»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0340"/>
            <a:ext cx="1062546" cy="11963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1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924" y="304802"/>
            <a:ext cx="4682784" cy="9753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II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Реализация туров»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781300"/>
            <a:ext cx="3962400" cy="3924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ru-RU" sz="19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900" dirty="0" smtClean="0">
                <a:solidFill>
                  <a:srgbClr val="002060"/>
                </a:solidFill>
              </a:rPr>
              <a:t>реализованных </a:t>
            </a:r>
            <a:r>
              <a:rPr lang="ru-RU" altLang="ru-RU" sz="1900" dirty="0">
                <a:solidFill>
                  <a:srgbClr val="002060"/>
                </a:solidFill>
              </a:rPr>
              <a:t>респондентом, который </a:t>
            </a:r>
            <a:r>
              <a:rPr lang="ru-RU" altLang="ru-RU" sz="1900" u="sng" dirty="0">
                <a:solidFill>
                  <a:srgbClr val="002060"/>
                </a:solidFill>
              </a:rPr>
              <a:t>непосредственно</a:t>
            </a:r>
            <a:r>
              <a:rPr lang="ru-RU" altLang="ru-RU" sz="1900" dirty="0">
                <a:solidFill>
                  <a:srgbClr val="002060"/>
                </a:solidFill>
              </a:rPr>
              <a:t> заключил договор </a:t>
            </a:r>
            <a:r>
              <a:rPr lang="ru-RU" altLang="ru-RU" sz="1900" u="sng" dirty="0">
                <a:solidFill>
                  <a:srgbClr val="002060"/>
                </a:solidFill>
              </a:rPr>
              <a:t>с посетителем</a:t>
            </a:r>
            <a:r>
              <a:rPr lang="ru-RU" altLang="ru-RU" sz="1900" dirty="0">
                <a:solidFill>
                  <a:srgbClr val="002060"/>
                </a:solidFill>
              </a:rPr>
              <a:t> либо </a:t>
            </a:r>
            <a:r>
              <a:rPr lang="ru-RU" altLang="ru-RU" sz="1900" dirty="0" smtClean="0">
                <a:solidFill>
                  <a:srgbClr val="002060"/>
                </a:solidFill>
              </a:rPr>
              <a:t>с </a:t>
            </a:r>
            <a:r>
              <a:rPr lang="ru-RU" altLang="ru-RU" sz="1900" dirty="0">
                <a:solidFill>
                  <a:srgbClr val="002060"/>
                </a:solidFill>
              </a:rPr>
              <a:t>организацией, которая приобретает туры для своих сотрудников</a:t>
            </a:r>
          </a:p>
          <a:p>
            <a:pPr marL="342900" indent="-34290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ru-RU" sz="1900" dirty="0">
              <a:solidFill>
                <a:srgbClr val="002060"/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rgbClr val="002060"/>
                </a:solidFill>
              </a:rPr>
              <a:t>сформированных туроператором Республики Беларусь и реализованных индивидуальным предпринимателям, осуществляющим турагентскую деятельность, для последующей продажи посетителям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808" y="2781300"/>
            <a:ext cx="3962400" cy="3924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реализованных другим организациям Республики Беларусь на основании договора комиссии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altLang="ru-RU" sz="2000" dirty="0">
              <a:solidFill>
                <a:srgbClr val="002060"/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за пределы Республики Беларусь, реализованных иностранным гражданам, кроме иностранных граждан постоянно проживающих на территории Республики Беларусь</a:t>
            </a:r>
            <a:endParaRPr lang="ru-RU" altLang="ru-RU" sz="2000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17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385" y="1513541"/>
            <a:ext cx="3688917" cy="6865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smtClean="0">
              <a:ln w="1905"/>
              <a:solidFill>
                <a:srgbClr val="30991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rgbClr val="3099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ОТРАЖАЮТСЯ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3099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ДАННЫЕ </a:t>
            </a:r>
            <a:r>
              <a:rPr lang="ru-RU" sz="2000" b="1" dirty="0">
                <a:ln w="1905"/>
                <a:solidFill>
                  <a:srgbClr val="3099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ТУРАХ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3099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rgbClr val="30991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4708" y="1513541"/>
            <a:ext cx="3690000" cy="687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ln w="1905"/>
                <a:solidFill>
                  <a:srgbClr val="FF004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ОТРАЖАЮТСЯ </a:t>
            </a:r>
            <a:br>
              <a:rPr lang="ru-RU" sz="2000" b="1" dirty="0" smtClean="0">
                <a:ln w="1905"/>
                <a:solidFill>
                  <a:srgbClr val="FF004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FF004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ДАННЫЕ О ТУРАХ</a:t>
            </a:r>
            <a:endParaRPr lang="ru-RU" sz="2000" b="1" dirty="0">
              <a:ln w="1905"/>
              <a:solidFill>
                <a:srgbClr val="FF004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12307" y="304802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2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734926" y="2265578"/>
            <a:ext cx="336907" cy="465666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9" y="1287291"/>
            <a:ext cx="1041225" cy="1072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5" y="1320482"/>
            <a:ext cx="1024718" cy="1072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низ 16"/>
          <p:cNvSpPr/>
          <p:nvPr/>
        </p:nvSpPr>
        <p:spPr>
          <a:xfrm>
            <a:off x="2117546" y="2280100"/>
            <a:ext cx="336907" cy="465666"/>
          </a:xfrm>
          <a:prstGeom prst="downArrow">
            <a:avLst/>
          </a:prstGeom>
          <a:solidFill>
            <a:srgbClr val="30991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8" y="2921592"/>
            <a:ext cx="2672862" cy="273590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626011" y="378185"/>
            <a:ext cx="4508696" cy="99059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II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Реализация туров»</a:t>
            </a:r>
          </a:p>
        </p:txBody>
      </p:sp>
      <p:sp>
        <p:nvSpPr>
          <p:cNvPr id="3" name="Овал 2"/>
          <p:cNvSpPr/>
          <p:nvPr/>
        </p:nvSpPr>
        <p:spPr>
          <a:xfrm>
            <a:off x="6013938" y="378185"/>
            <a:ext cx="2133600" cy="969555"/>
          </a:xfrm>
          <a:prstGeom prst="ellipse">
            <a:avLst/>
          </a:prstGeom>
          <a:ln>
            <a:solidFill>
              <a:srgbClr val="FAFAFA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7740"/>
            <a:ext cx="862584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just">
              <a:buClr>
                <a:schemeClr val="accent3"/>
              </a:buClr>
              <a:defRPr/>
            </a:pPr>
            <a:endParaRPr lang="ru-RU" sz="200" dirty="0">
              <a:solidFill>
                <a:srgbClr val="002060"/>
              </a:solidFill>
            </a:endParaRPr>
          </a:p>
          <a:p>
            <a:pPr marL="623887" indent="-5143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002060"/>
                </a:solidFill>
              </a:rPr>
              <a:t>В графах 3 и 4 «стоимость оплаченных туров по договорам»  отражается </a:t>
            </a:r>
            <a:r>
              <a:rPr lang="ru-RU" sz="2200" b="1" dirty="0">
                <a:solidFill>
                  <a:srgbClr val="002060"/>
                </a:solidFill>
              </a:rPr>
              <a:t>полная стоимость туров </a:t>
            </a:r>
            <a:r>
              <a:rPr lang="ru-RU" sz="2200" dirty="0">
                <a:solidFill>
                  <a:srgbClr val="002060"/>
                </a:solidFill>
              </a:rPr>
              <a:t>согласно договору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об </a:t>
            </a:r>
            <a:r>
              <a:rPr lang="ru-RU" sz="2200" dirty="0">
                <a:solidFill>
                  <a:srgbClr val="002060"/>
                </a:solidFill>
              </a:rPr>
              <a:t>оказании туристических услуг, оплаченных как наличными денежными средствами, так и в безналичной форме, </a:t>
            </a:r>
            <a:r>
              <a:rPr lang="ru-RU" sz="2200" dirty="0" smtClean="0">
                <a:solidFill>
                  <a:srgbClr val="002060"/>
                </a:solidFill>
              </a:rPr>
              <a:t>независимо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от </a:t>
            </a:r>
            <a:r>
              <a:rPr lang="ru-RU" sz="2200" dirty="0">
                <a:solidFill>
                  <a:srgbClr val="002060"/>
                </a:solidFill>
              </a:rPr>
              <a:t>времени и места оплаты.</a:t>
            </a:r>
          </a:p>
          <a:p>
            <a:pPr marL="566737" indent="-45720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200" dirty="0">
                <a:solidFill>
                  <a:srgbClr val="002060"/>
                </a:solidFill>
              </a:rPr>
              <a:t>Стоимость туров, оплаченных </a:t>
            </a:r>
            <a:r>
              <a:rPr lang="ru-RU" altLang="ru-RU" sz="2200" b="1" dirty="0">
                <a:solidFill>
                  <a:srgbClr val="002060"/>
                </a:solidFill>
              </a:rPr>
              <a:t>в иностранной валюте </a:t>
            </a:r>
            <a:r>
              <a:rPr lang="ru-RU" altLang="ru-RU" sz="2200" dirty="0" smtClean="0">
                <a:solidFill>
                  <a:srgbClr val="002060"/>
                </a:solidFill>
              </a:rPr>
              <a:t/>
            </a:r>
            <a:br>
              <a:rPr lang="ru-RU" altLang="ru-RU" sz="2200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иностранными </a:t>
            </a:r>
            <a:r>
              <a:rPr lang="ru-RU" altLang="ru-RU" sz="2200" b="1" dirty="0">
                <a:solidFill>
                  <a:srgbClr val="002060"/>
                </a:solidFill>
              </a:rPr>
              <a:t>гражданами</a:t>
            </a:r>
            <a:r>
              <a:rPr lang="ru-RU" altLang="ru-RU" sz="2200" dirty="0">
                <a:solidFill>
                  <a:srgbClr val="002060"/>
                </a:solidFill>
              </a:rPr>
              <a:t>, пересчитывается </a:t>
            </a:r>
            <a:r>
              <a:rPr lang="ru-RU" altLang="ru-RU" sz="2200" dirty="0" smtClean="0">
                <a:solidFill>
                  <a:srgbClr val="002060"/>
                </a:solidFill>
              </a:rPr>
              <a:t/>
            </a:r>
            <a:br>
              <a:rPr lang="ru-RU" altLang="ru-RU" sz="2200" dirty="0" smtClean="0">
                <a:solidFill>
                  <a:srgbClr val="002060"/>
                </a:solidFill>
              </a:rPr>
            </a:br>
            <a:r>
              <a:rPr lang="ru-RU" altLang="ru-RU" sz="2200" dirty="0" smtClean="0">
                <a:solidFill>
                  <a:srgbClr val="002060"/>
                </a:solidFill>
              </a:rPr>
              <a:t>по </a:t>
            </a:r>
            <a:r>
              <a:rPr lang="ru-RU" altLang="ru-RU" sz="2200" dirty="0">
                <a:solidFill>
                  <a:srgbClr val="002060"/>
                </a:solidFill>
              </a:rPr>
              <a:t>официальному курсу Национального банка </a:t>
            </a:r>
            <a:r>
              <a:rPr lang="ru-RU" altLang="ru-RU" sz="2200" dirty="0" smtClean="0">
                <a:solidFill>
                  <a:srgbClr val="002060"/>
                </a:solidFill>
              </a:rPr>
              <a:t/>
            </a:r>
            <a:br>
              <a:rPr lang="ru-RU" altLang="ru-RU" sz="2200" dirty="0" smtClean="0">
                <a:solidFill>
                  <a:srgbClr val="002060"/>
                </a:solidFill>
              </a:rPr>
            </a:br>
            <a:r>
              <a:rPr lang="ru-RU" altLang="ru-RU" sz="2200" dirty="0" smtClean="0">
                <a:solidFill>
                  <a:srgbClr val="002060"/>
                </a:solidFill>
              </a:rPr>
              <a:t>Республики Беларусь, </a:t>
            </a:r>
            <a:r>
              <a:rPr lang="ru-RU" altLang="ru-RU" sz="2200" dirty="0">
                <a:solidFill>
                  <a:srgbClr val="002060"/>
                </a:solidFill>
              </a:rPr>
              <a:t>установленному </a:t>
            </a:r>
            <a:r>
              <a:rPr lang="ru-RU" altLang="ru-RU" sz="2200" dirty="0" smtClean="0">
                <a:solidFill>
                  <a:srgbClr val="002060"/>
                </a:solidFill>
              </a:rPr>
              <a:t/>
            </a:r>
            <a:br>
              <a:rPr lang="ru-RU" altLang="ru-RU" sz="2200" dirty="0" smtClean="0">
                <a:solidFill>
                  <a:srgbClr val="00206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</a:rPr>
              <a:t>на </a:t>
            </a:r>
            <a:r>
              <a:rPr lang="ru-RU" altLang="ru-RU" sz="2200" b="1" dirty="0">
                <a:solidFill>
                  <a:srgbClr val="002060"/>
                </a:solidFill>
              </a:rPr>
              <a:t>момент оплаты оказанных услуг</a:t>
            </a:r>
            <a:r>
              <a:rPr lang="ru-RU" altLang="ru-RU" sz="2200" dirty="0">
                <a:solidFill>
                  <a:srgbClr val="002060"/>
                </a:solidFill>
              </a:rPr>
              <a:t>.</a:t>
            </a:r>
          </a:p>
          <a:p>
            <a:pPr marL="566737" indent="-45720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solidFill>
                  <a:srgbClr val="002060"/>
                </a:solidFill>
              </a:rPr>
              <a:t>Стоимость туров, оплаченных </a:t>
            </a:r>
            <a:r>
              <a:rPr lang="ru-RU" sz="2200" b="1" dirty="0">
                <a:solidFill>
                  <a:srgbClr val="002060"/>
                </a:solidFill>
              </a:rPr>
              <a:t>в иностранной </a:t>
            </a:r>
            <a:r>
              <a:rPr lang="ru-RU" sz="2200" b="1" dirty="0" smtClean="0">
                <a:solidFill>
                  <a:srgbClr val="002060"/>
                </a:solidFill>
              </a:rPr>
              <a:t>валюте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гражданами </a:t>
            </a:r>
            <a:r>
              <a:rPr lang="ru-RU" sz="2200" b="1" dirty="0">
                <a:solidFill>
                  <a:srgbClr val="002060"/>
                </a:solidFill>
              </a:rPr>
              <a:t>Республики Беларусь</a:t>
            </a:r>
            <a:r>
              <a:rPr lang="ru-RU" sz="2200" dirty="0">
                <a:solidFill>
                  <a:srgbClr val="002060"/>
                </a:solidFill>
              </a:rPr>
              <a:t> за пределами территории Республики Беларусь, </a:t>
            </a:r>
            <a:r>
              <a:rPr lang="ru-RU" altLang="ru-RU" sz="2200" dirty="0">
                <a:solidFill>
                  <a:srgbClr val="002060"/>
                </a:solidFill>
              </a:rPr>
              <a:t>пересчитывается по официальному курсу Национального банка </a:t>
            </a:r>
            <a:r>
              <a:rPr lang="ru-RU" altLang="ru-RU" sz="2200" dirty="0" smtClean="0">
                <a:solidFill>
                  <a:srgbClr val="002060"/>
                </a:solidFill>
              </a:rPr>
              <a:t>Республики Беларусь, </a:t>
            </a:r>
            <a:r>
              <a:rPr lang="ru-RU" altLang="ru-RU" sz="2200" dirty="0">
                <a:solidFill>
                  <a:srgbClr val="002060"/>
                </a:solidFill>
              </a:rPr>
              <a:t>установленному </a:t>
            </a:r>
            <a:r>
              <a:rPr lang="ru-RU" altLang="ru-RU" sz="2200" b="1" dirty="0">
                <a:solidFill>
                  <a:srgbClr val="002060"/>
                </a:solidFill>
              </a:rPr>
              <a:t>на дату первого дня тура</a:t>
            </a:r>
            <a:r>
              <a:rPr lang="ru-RU" altLang="ru-RU" sz="2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5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826">
            <a:off x="35757" y="3493356"/>
            <a:ext cx="2267762" cy="105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261826" y="1644623"/>
            <a:ext cx="8528539" cy="2184010"/>
          </a:xfrm>
        </p:spPr>
        <p:txBody>
          <a:bodyPr>
            <a:normAutofit fontScale="77500" lnSpcReduction="20000"/>
          </a:bodyPr>
          <a:lstStyle/>
          <a:p>
            <a:pPr marL="108000" algn="just">
              <a:defRPr/>
            </a:pPr>
            <a:endParaRPr lang="ru-RU" altLang="ru-RU" sz="2500" b="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0900" indent="-3429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300" dirty="0" err="1">
                <a:solidFill>
                  <a:srgbClr val="002060"/>
                </a:solidFill>
              </a:rPr>
              <a:t>Туро</a:t>
            </a:r>
            <a:r>
              <a:rPr lang="ru-RU" altLang="ru-RU" sz="3300" dirty="0">
                <a:solidFill>
                  <a:srgbClr val="002060"/>
                </a:solidFill>
              </a:rPr>
              <a:t>-дни пребывания  </a:t>
            </a:r>
            <a:r>
              <a:rPr lang="ru-RU" altLang="ru-RU" sz="3300" b="0" dirty="0">
                <a:solidFill>
                  <a:srgbClr val="002060"/>
                </a:solidFill>
              </a:rPr>
              <a:t>– одни сутки, проведенные туристом в стране назначения</a:t>
            </a:r>
            <a:r>
              <a:rPr lang="ru-RU" altLang="ru-RU" sz="3300" b="0" dirty="0" smtClean="0">
                <a:solidFill>
                  <a:srgbClr val="002060"/>
                </a:solidFill>
              </a:rPr>
              <a:t>.</a:t>
            </a:r>
            <a:endParaRPr lang="ru-RU" altLang="ru-RU" sz="3300" b="0" dirty="0">
              <a:solidFill>
                <a:srgbClr val="002060"/>
              </a:solidFill>
            </a:endParaRPr>
          </a:p>
          <a:p>
            <a:pPr marL="450900" indent="-3429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3300" b="0" dirty="0" smtClean="0">
                <a:solidFill>
                  <a:srgbClr val="002060"/>
                </a:solidFill>
              </a:rPr>
              <a:t>Численность </a:t>
            </a:r>
            <a:r>
              <a:rPr lang="ru-RU" altLang="ru-RU" sz="3300" b="0" dirty="0">
                <a:solidFill>
                  <a:srgbClr val="002060"/>
                </a:solidFill>
              </a:rPr>
              <a:t>обслуженных туристов и количество </a:t>
            </a:r>
            <a:r>
              <a:rPr lang="ru-RU" altLang="ru-RU" sz="3300" b="0" dirty="0" smtClean="0">
                <a:solidFill>
                  <a:srgbClr val="002060"/>
                </a:solidFill>
              </a:rPr>
              <a:t/>
            </a:r>
            <a:br>
              <a:rPr lang="ru-RU" altLang="ru-RU" sz="3300" b="0" dirty="0" smtClean="0">
                <a:solidFill>
                  <a:srgbClr val="002060"/>
                </a:solidFill>
              </a:rPr>
            </a:br>
            <a:r>
              <a:rPr lang="ru-RU" altLang="ru-RU" sz="3300" b="0" dirty="0" err="1" smtClean="0">
                <a:solidFill>
                  <a:srgbClr val="002060"/>
                </a:solidFill>
              </a:rPr>
              <a:t>туро</a:t>
            </a:r>
            <a:r>
              <a:rPr lang="ru-RU" altLang="ru-RU" sz="3300" b="0" dirty="0" smtClean="0">
                <a:solidFill>
                  <a:srgbClr val="002060"/>
                </a:solidFill>
              </a:rPr>
              <a:t>-дней </a:t>
            </a:r>
            <a:r>
              <a:rPr lang="ru-RU" altLang="ru-RU" sz="3300" b="0" dirty="0">
                <a:solidFill>
                  <a:srgbClr val="002060"/>
                </a:solidFill>
              </a:rPr>
              <a:t>считается  </a:t>
            </a:r>
            <a:r>
              <a:rPr lang="ru-RU" altLang="ru-RU" sz="3300" dirty="0">
                <a:solidFill>
                  <a:srgbClr val="002060"/>
                </a:solidFill>
              </a:rPr>
              <a:t>по каждому договору отдельно</a:t>
            </a:r>
            <a:r>
              <a:rPr lang="ru-RU" altLang="ru-RU" sz="3300" b="0" dirty="0" smtClean="0">
                <a:solidFill>
                  <a:srgbClr val="002060"/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altLang="ru-RU" sz="2500" i="1" dirty="0" smtClean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47925" y="267289"/>
            <a:ext cx="5038475" cy="11006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II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Реализация туров»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048816" y="3828633"/>
            <a:ext cx="561711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/>
            <a:r>
              <a:rPr lang="ru-RU" altLang="ru-RU" sz="2200" i="1" dirty="0" smtClean="0">
                <a:latin typeface="Georgia" pitchFamily="18" charset="0"/>
              </a:rPr>
              <a:t>	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Турист посетил Республику 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Беларусь 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1 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9 августа, общее количество </a:t>
            </a:r>
            <a:r>
              <a:rPr lang="ru-RU" altLang="ru-RU" sz="2200" i="1" dirty="0" err="1">
                <a:solidFill>
                  <a:srgbClr val="002060"/>
                </a:solidFill>
                <a:latin typeface="Georgia" pitchFamily="18" charset="0"/>
              </a:rPr>
              <a:t>туро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-дней (ночевок) пребывания составит 8 (1х8). 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Если </a:t>
            </a:r>
            <a:b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15 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человек пребывали 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Республике 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Беларусь 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в течение 8 </a:t>
            </a:r>
            <a:r>
              <a:rPr lang="ru-RU" altLang="ru-RU" sz="2200" i="1" dirty="0" err="1">
                <a:solidFill>
                  <a:srgbClr val="002060"/>
                </a:solidFill>
                <a:latin typeface="Georgia" pitchFamily="18" charset="0"/>
              </a:rPr>
              <a:t>туро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-дней (ночевок), 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то 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общее количество </a:t>
            </a:r>
            <a:r>
              <a:rPr lang="ru-RU" altLang="ru-RU" sz="2200" i="1" dirty="0" err="1">
                <a:solidFill>
                  <a:srgbClr val="002060"/>
                </a:solidFill>
                <a:latin typeface="Georgia" pitchFamily="18" charset="0"/>
              </a:rPr>
              <a:t>туро</a:t>
            </a:r>
            <a:r>
              <a:rPr lang="ru-RU" altLang="ru-RU" sz="2200" i="1" dirty="0">
                <a:solidFill>
                  <a:srgbClr val="002060"/>
                </a:solidFill>
                <a:latin typeface="Georgia" pitchFamily="18" charset="0"/>
              </a:rPr>
              <a:t>-дней (ночевок) пребывания – 120 (15х8</a:t>
            </a:r>
            <a:r>
              <a:rPr lang="ru-RU" altLang="ru-RU" sz="2200" i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  <a:endParaRPr lang="ru-RU" altLang="ru-RU" sz="2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64226" y="360391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07" y="4641759"/>
            <a:ext cx="2752393" cy="221624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862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55" y="4227195"/>
            <a:ext cx="2798445" cy="27984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228600" y="1576753"/>
            <a:ext cx="8152908" cy="4574346"/>
          </a:xfrm>
        </p:spPr>
        <p:txBody>
          <a:bodyPr>
            <a:normAutofit lnSpcReduction="10000"/>
          </a:bodyPr>
          <a:lstStyle/>
          <a:p>
            <a:pPr marL="342900" indent="-342900" algn="just" eaLnBrk="1" hangingPunct="1">
              <a:buClrTx/>
              <a:buBlip>
                <a:blip r:embed="rId3"/>
              </a:buBlip>
              <a:defRPr/>
            </a:pPr>
            <a:r>
              <a:rPr lang="ru-RU" altLang="ru-RU" sz="2200" b="0" dirty="0" smtClean="0">
                <a:solidFill>
                  <a:srgbClr val="002060"/>
                </a:solidFill>
              </a:rPr>
              <a:t>Отражаются данные о численности иностранных граждан, которые совершили поездку по турам, </a:t>
            </a:r>
            <a:r>
              <a:rPr lang="ru-RU" altLang="ru-RU" sz="2200" dirty="0" smtClean="0">
                <a:solidFill>
                  <a:srgbClr val="002060"/>
                </a:solidFill>
              </a:rPr>
              <a:t>приобретенным не в Республике Беларусь, а за рубежом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 (например, по договору с зарубежным туроператором (</a:t>
            </a:r>
            <a:r>
              <a:rPr lang="ru-RU" altLang="ru-RU" sz="2200" b="0" dirty="0" err="1" smtClean="0">
                <a:solidFill>
                  <a:srgbClr val="002060"/>
                </a:solidFill>
              </a:rPr>
              <a:t>турагентом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), </a:t>
            </a:r>
            <a:r>
              <a:rPr lang="ru-RU" altLang="ru-RU" sz="2200" dirty="0" smtClean="0">
                <a:solidFill>
                  <a:srgbClr val="002060"/>
                </a:solidFill>
              </a:rPr>
              <a:t>но были приняты на территории Республики Беларусь отчитывающейся организацией</a:t>
            </a:r>
            <a:endParaRPr lang="ru-RU" altLang="ru-RU" sz="2200" b="0" dirty="0">
              <a:solidFill>
                <a:srgbClr val="002060"/>
              </a:solidFill>
            </a:endParaRPr>
          </a:p>
          <a:p>
            <a:pPr algn="just" eaLnBrk="1" hangingPunct="1">
              <a:buClrTx/>
              <a:defRPr/>
            </a:pPr>
            <a:endParaRPr lang="ru-RU" altLang="ru-RU" sz="800" b="0" dirty="0" smtClean="0">
              <a:solidFill>
                <a:srgbClr val="002060"/>
              </a:solidFill>
            </a:endParaRPr>
          </a:p>
          <a:p>
            <a:pPr marL="342900" indent="-342900" algn="just">
              <a:buBlip>
                <a:blip r:embed="rId3"/>
              </a:buBlip>
              <a:defRPr/>
            </a:pPr>
            <a:r>
              <a:rPr lang="ru-RU" altLang="ru-RU" sz="2200" b="0" dirty="0" smtClean="0">
                <a:solidFill>
                  <a:srgbClr val="002060"/>
                </a:solidFill>
              </a:rPr>
              <a:t>Стоимость туров и отдельных туристических услуг, оплаченных </a:t>
            </a:r>
            <a:br>
              <a:rPr lang="ru-RU" altLang="ru-RU" sz="2200" b="0" dirty="0" smtClean="0">
                <a:solidFill>
                  <a:srgbClr val="002060"/>
                </a:solidFill>
              </a:rPr>
            </a:br>
            <a:r>
              <a:rPr lang="ru-RU" altLang="ru-RU" sz="2200" dirty="0" smtClean="0">
                <a:solidFill>
                  <a:srgbClr val="002060"/>
                </a:solidFill>
              </a:rPr>
              <a:t>в иностранной валюте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, пересчитывается в белорусские рубли </a:t>
            </a:r>
            <a:br>
              <a:rPr lang="ru-RU" altLang="ru-RU" sz="2200" b="0" dirty="0" smtClean="0">
                <a:solidFill>
                  <a:srgbClr val="002060"/>
                </a:solidFill>
              </a:rPr>
            </a:br>
            <a:r>
              <a:rPr lang="ru-RU" altLang="ru-RU" sz="2200" b="0" dirty="0" smtClean="0">
                <a:solidFill>
                  <a:srgbClr val="002060"/>
                </a:solidFill>
              </a:rPr>
              <a:t>по официальному курсу Национального банка </a:t>
            </a:r>
            <a:r>
              <a:rPr lang="ru-RU" altLang="ru-RU" sz="2200" b="0" dirty="0">
                <a:solidFill>
                  <a:srgbClr val="002060"/>
                </a:solidFill>
              </a:rPr>
              <a:t>Республики Беларусь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 </a:t>
            </a:r>
            <a:br>
              <a:rPr lang="ru-RU" altLang="ru-RU" sz="2200" b="0" dirty="0" smtClean="0">
                <a:solidFill>
                  <a:srgbClr val="002060"/>
                </a:solidFill>
              </a:rPr>
            </a:br>
            <a:r>
              <a:rPr lang="ru-RU" altLang="ru-RU" sz="2200" dirty="0" smtClean="0">
                <a:solidFill>
                  <a:srgbClr val="002060"/>
                </a:solidFill>
              </a:rPr>
              <a:t>на момент оплаты указанных услуг на территории Республики Беларусь</a:t>
            </a:r>
          </a:p>
          <a:p>
            <a:pPr algn="just">
              <a:defRPr/>
            </a:pPr>
            <a:endParaRPr lang="ru-RU" altLang="ru-RU" sz="900" dirty="0" smtClean="0">
              <a:solidFill>
                <a:srgbClr val="002060"/>
              </a:solidFill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ru-RU" altLang="ru-RU" sz="2200" b="0" dirty="0" smtClean="0">
                <a:solidFill>
                  <a:srgbClr val="002060"/>
                </a:solidFill>
              </a:rPr>
              <a:t>Отражается </a:t>
            </a:r>
            <a:r>
              <a:rPr lang="ru-RU" altLang="ru-RU" sz="2200" dirty="0" smtClean="0">
                <a:solidFill>
                  <a:srgbClr val="002060"/>
                </a:solidFill>
              </a:rPr>
              <a:t>стоимость туров 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(гр. 3 и гр. 4), по которой </a:t>
            </a:r>
            <a:br>
              <a:rPr lang="ru-RU" altLang="ru-RU" sz="2200" b="0" dirty="0" smtClean="0">
                <a:solidFill>
                  <a:srgbClr val="002060"/>
                </a:solidFill>
              </a:rPr>
            </a:br>
            <a:r>
              <a:rPr lang="ru-RU" altLang="ru-RU" sz="2200" b="0" dirty="0" smtClean="0">
                <a:solidFill>
                  <a:srgbClr val="002060"/>
                </a:solidFill>
              </a:rPr>
              <a:t>туроператор </a:t>
            </a:r>
            <a:r>
              <a:rPr lang="ru-RU" altLang="ru-RU" sz="2200" dirty="0" smtClean="0">
                <a:solidFill>
                  <a:srgbClr val="002060"/>
                </a:solidFill>
              </a:rPr>
              <a:t>Республики </a:t>
            </a:r>
            <a:r>
              <a:rPr lang="ru-RU" altLang="ru-RU" sz="2200" dirty="0">
                <a:solidFill>
                  <a:srgbClr val="002060"/>
                </a:solidFill>
              </a:rPr>
              <a:t>Беларусь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 отдает тур </a:t>
            </a:r>
            <a:br>
              <a:rPr lang="ru-RU" altLang="ru-RU" sz="2200" b="0" dirty="0" smtClean="0">
                <a:solidFill>
                  <a:srgbClr val="002060"/>
                </a:solidFill>
              </a:rPr>
            </a:br>
            <a:r>
              <a:rPr lang="ru-RU" altLang="ru-RU" sz="2200" dirty="0" smtClean="0">
                <a:solidFill>
                  <a:srgbClr val="002060"/>
                </a:solidFill>
              </a:rPr>
              <a:t>на реализацию</a:t>
            </a:r>
            <a:r>
              <a:rPr lang="ru-RU" altLang="ru-RU" sz="2200" dirty="0">
                <a:solidFill>
                  <a:srgbClr val="002060"/>
                </a:solidFill>
              </a:rPr>
              <a:t> 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зарубежному туроператору (</a:t>
            </a:r>
            <a:r>
              <a:rPr lang="ru-RU" altLang="ru-RU" sz="2200" b="0" dirty="0" err="1" smtClean="0">
                <a:solidFill>
                  <a:srgbClr val="002060"/>
                </a:solidFill>
              </a:rPr>
              <a:t>турагенту</a:t>
            </a:r>
            <a:r>
              <a:rPr lang="ru-RU" altLang="ru-RU" sz="2200" b="0" dirty="0" smtClean="0">
                <a:solidFill>
                  <a:srgbClr val="002060"/>
                </a:solidFill>
              </a:rPr>
              <a:t>)</a:t>
            </a:r>
            <a:endParaRPr lang="ru-RU" altLang="ru-RU" sz="2200" b="0" i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ru-RU" altLang="ru-RU" sz="2000" i="1" dirty="0" smtClean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36283" y="418831"/>
            <a:ext cx="6043863" cy="685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II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«Реализация туров»</a:t>
            </a:r>
          </a:p>
        </p:txBody>
      </p:sp>
      <p:sp>
        <p:nvSpPr>
          <p:cNvPr id="7" name="Овал 6"/>
          <p:cNvSpPr/>
          <p:nvPr/>
        </p:nvSpPr>
        <p:spPr>
          <a:xfrm>
            <a:off x="6745273" y="304532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4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27"/>
            <a:ext cx="2945366" cy="251273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67473" y="326274"/>
            <a:ext cx="5021980" cy="10840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II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Реализация туров»</a:t>
            </a:r>
          </a:p>
        </p:txBody>
      </p:sp>
      <p:sp>
        <p:nvSpPr>
          <p:cNvPr id="3" name="Овал 2"/>
          <p:cNvSpPr/>
          <p:nvPr/>
        </p:nvSpPr>
        <p:spPr>
          <a:xfrm>
            <a:off x="5922498" y="293821"/>
            <a:ext cx="2421987" cy="9855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 smtClean="0">
                <a:latin typeface="Bookman Old Style" panose="02050604050505020204" pitchFamily="18" charset="0"/>
              </a:rPr>
              <a:t>Таблица 4</a:t>
            </a:r>
            <a:r>
              <a:rPr lang="ru-RU" sz="2100" baseline="30000" dirty="0" smtClean="0">
                <a:latin typeface="Bookman Old Style" panose="02050604050505020204" pitchFamily="18" charset="0"/>
              </a:rPr>
              <a:t>1</a:t>
            </a:r>
            <a:endParaRPr lang="ru-RU" sz="21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" y="1690838"/>
            <a:ext cx="80467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ОТРАЖАЕТСЯ ПО МАРШРУТАМ ТУРА ПО ТЕРРИТОРИИ РЕСПУБЛИКИ БЕЛАРУСЬ: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sz="2200" dirty="0" smtClean="0">
                <a:solidFill>
                  <a:srgbClr val="002060"/>
                </a:solidFill>
              </a:rPr>
              <a:t>численность иностранных посетителей, прибывших в Республику Беларусь в распределении по областям и г. Минску;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altLang="ru-RU" sz="2200" dirty="0" smtClean="0">
                <a:solidFill>
                  <a:srgbClr val="002060"/>
                </a:solidFill>
              </a:rPr>
              <a:t>численность </a:t>
            </a:r>
            <a:r>
              <a:rPr lang="ru-RU" altLang="ru-RU" sz="2200" dirty="0">
                <a:solidFill>
                  <a:srgbClr val="002060"/>
                </a:solidFill>
              </a:rPr>
              <a:t>граждан Республики Беларусь, отправленных </a:t>
            </a:r>
            <a:br>
              <a:rPr lang="ru-RU" altLang="ru-RU" sz="2200" dirty="0">
                <a:solidFill>
                  <a:srgbClr val="002060"/>
                </a:solidFill>
              </a:rPr>
            </a:br>
            <a:r>
              <a:rPr lang="ru-RU" altLang="ru-RU" sz="2200" dirty="0">
                <a:solidFill>
                  <a:srgbClr val="002060"/>
                </a:solidFill>
              </a:rPr>
              <a:t>по маршрутам тура по территории Республики Беларусь, </a:t>
            </a:r>
            <a:r>
              <a:rPr lang="ru-RU" altLang="ru-RU" sz="2200" dirty="0" smtClean="0">
                <a:solidFill>
                  <a:srgbClr val="002060"/>
                </a:solidFill>
              </a:rPr>
              <a:t/>
            </a:r>
            <a:br>
              <a:rPr lang="ru-RU" altLang="ru-RU" sz="2200" dirty="0" smtClean="0">
                <a:solidFill>
                  <a:srgbClr val="002060"/>
                </a:solidFill>
              </a:rPr>
            </a:br>
            <a:r>
              <a:rPr lang="ru-RU" altLang="ru-RU" sz="2200" dirty="0" smtClean="0">
                <a:solidFill>
                  <a:srgbClr val="002060"/>
                </a:solidFill>
              </a:rPr>
              <a:t>в </a:t>
            </a:r>
            <a:r>
              <a:rPr lang="ru-RU" altLang="ru-RU" sz="2200" dirty="0">
                <a:solidFill>
                  <a:srgbClr val="002060"/>
                </a:solidFill>
              </a:rPr>
              <a:t>распределении по областям и г. Минску</a:t>
            </a:r>
          </a:p>
          <a:p>
            <a:pPr algn="just">
              <a:defRPr/>
            </a:pPr>
            <a:endParaRPr lang="ru-RU" altLang="ru-RU" sz="2000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     </a:t>
            </a:r>
            <a:endParaRPr lang="ru-RU" altLang="ru-RU" sz="20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6159" y="4137327"/>
            <a:ext cx="58549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Если </a:t>
            </a:r>
            <a:r>
              <a:rPr lang="ru-RU" altLang="ru-RU" sz="2000" b="1" dirty="0">
                <a:solidFill>
                  <a:srgbClr val="002060"/>
                </a:solidFill>
              </a:rPr>
              <a:t>турист</a:t>
            </a:r>
            <a:r>
              <a:rPr lang="ru-RU" altLang="ru-RU" sz="2000" dirty="0">
                <a:solidFill>
                  <a:srgbClr val="002060"/>
                </a:solidFill>
              </a:rPr>
              <a:t> посещает несколько областей, то следует указать только одну область, где турист </a:t>
            </a:r>
            <a:r>
              <a:rPr lang="ru-RU" altLang="ru-RU" sz="2000" b="1" dirty="0">
                <a:solidFill>
                  <a:srgbClr val="002060"/>
                </a:solidFill>
              </a:rPr>
              <a:t>проводит больше времени</a:t>
            </a:r>
            <a:r>
              <a:rPr lang="ru-RU" altLang="ru-RU" sz="2000" dirty="0">
                <a:solidFill>
                  <a:srgbClr val="002060"/>
                </a:solidFill>
              </a:rPr>
              <a:t>. Если </a:t>
            </a:r>
            <a:r>
              <a:rPr lang="ru-RU" altLang="ru-RU" sz="2000" b="1" dirty="0">
                <a:solidFill>
                  <a:srgbClr val="002060"/>
                </a:solidFill>
              </a:rPr>
              <a:t>экскурсант</a:t>
            </a:r>
            <a:r>
              <a:rPr lang="ru-RU" altLang="ru-RU" sz="2000" dirty="0">
                <a:solidFill>
                  <a:srgbClr val="002060"/>
                </a:solidFill>
              </a:rPr>
              <a:t> посещает несколько областей, то следует указать только одну область, </a:t>
            </a: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в </a:t>
            </a:r>
            <a:r>
              <a:rPr lang="ru-RU" altLang="ru-RU" sz="2000" dirty="0">
                <a:solidFill>
                  <a:srgbClr val="002060"/>
                </a:solidFill>
              </a:rPr>
              <a:t>которой находится </a:t>
            </a:r>
            <a:r>
              <a:rPr lang="ru-RU" altLang="ru-RU" sz="2000" b="1" dirty="0">
                <a:solidFill>
                  <a:srgbClr val="002060"/>
                </a:solidFill>
              </a:rPr>
              <a:t>основное место, посещаемое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экскурсантом</a:t>
            </a:r>
            <a:r>
              <a:rPr lang="ru-RU" altLang="ru-RU" sz="2000" dirty="0" smtClean="0">
                <a:solidFill>
                  <a:srgbClr val="002060"/>
                </a:solidFill>
              </a:rPr>
              <a:t>, в </a:t>
            </a:r>
            <a:r>
              <a:rPr lang="ru-RU" altLang="ru-RU" sz="2000" dirty="0">
                <a:solidFill>
                  <a:srgbClr val="002060"/>
                </a:solidFill>
              </a:rPr>
              <a:t>соответствии </a:t>
            </a:r>
            <a:r>
              <a:rPr lang="ru-RU" altLang="ru-RU" sz="2000" dirty="0" smtClean="0">
                <a:solidFill>
                  <a:srgbClr val="002060"/>
                </a:solidFill>
              </a:rPr>
              <a:t>с </a:t>
            </a:r>
            <a:r>
              <a:rPr lang="ru-RU" altLang="ru-RU" sz="2000" dirty="0">
                <a:solidFill>
                  <a:srgbClr val="002060"/>
                </a:solidFill>
              </a:rPr>
              <a:t>маршрутом тура </a:t>
            </a: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 </a:t>
            </a:r>
            <a:r>
              <a:rPr lang="ru-RU" altLang="ru-RU" sz="2000" dirty="0">
                <a:solidFill>
                  <a:srgbClr val="002060"/>
                </a:solidFill>
              </a:rPr>
              <a:t>территории Республики Беларусь.</a:t>
            </a: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4"/>
          <p:cNvSpPr txBox="1">
            <a:spLocks/>
          </p:cNvSpPr>
          <p:nvPr/>
        </p:nvSpPr>
        <p:spPr bwMode="auto">
          <a:xfrm>
            <a:off x="533400" y="1447800"/>
            <a:ext cx="8229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ts val="300"/>
              </a:spcBef>
              <a:buClr>
                <a:srgbClr val="A04DA3"/>
              </a:buClr>
            </a:pPr>
            <a:r>
              <a:rPr lang="ru-RU" altLang="ru-RU" sz="2200" b="1" dirty="0" smtClean="0">
                <a:solidFill>
                  <a:srgbClr val="002060"/>
                </a:solidFill>
                <a:latin typeface="+mn-lt"/>
              </a:rPr>
              <a:t>ОТРАЖАЮТСЯ ДОГОВОРЫ </a:t>
            </a:r>
            <a:r>
              <a:rPr lang="ru-RU" altLang="ru-RU" sz="2200" b="1" dirty="0" smtClean="0">
                <a:ln w="1905"/>
                <a:solidFill>
                  <a:srgbClr val="FD03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ТОЛЬКО НА ОКАЗАНИЕ ОТДЕЛЬНЫХ ВИДОВ УСЛУГ</a:t>
            </a:r>
            <a:r>
              <a:rPr lang="ru-RU" altLang="ru-RU" sz="2200" b="1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en-US" altLang="ru-RU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  <a:latin typeface="+mn-lt"/>
              </a:rPr>
              <a:t>НЕ ВКЛЮЧЕННЫХ В СТОИМОСТЬ ТУРОВ                   </a:t>
            </a:r>
            <a:endParaRPr lang="ru-RU" altLang="ru-RU" sz="22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H="1">
            <a:off x="2298700" y="2305050"/>
            <a:ext cx="754063" cy="4587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>
            <a:off x="4646442" y="2305050"/>
            <a:ext cx="1758" cy="5831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>
            <a:off x="6248400" y="2305050"/>
            <a:ext cx="812800" cy="4587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274475" y="266699"/>
            <a:ext cx="6246181" cy="9144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III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«Данные о стоимости оказанных услуг»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336000" y="2912011"/>
            <a:ext cx="2624400" cy="116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Бронирование (графа 4)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02110" y="2864364"/>
            <a:ext cx="2769690" cy="12104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002060"/>
                </a:solidFill>
              </a:rPr>
              <a:t>Оформление документов для выезда за рубеж (графа 2)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02235" y="2912011"/>
            <a:ext cx="2624400" cy="116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Подбор маршрута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(графа 6)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47436" y="4777803"/>
            <a:ext cx="7946677" cy="19277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ОТРАЖАЕТСЯ: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ts val="2500"/>
              </a:lnSpc>
              <a:defRPr/>
            </a:pPr>
            <a:r>
              <a:rPr lang="ru-RU" sz="2400" dirty="0">
                <a:solidFill>
                  <a:srgbClr val="002060"/>
                </a:solidFill>
              </a:rPr>
              <a:t>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консульский сбор (графа 2)</a:t>
            </a:r>
          </a:p>
          <a:p>
            <a:pPr>
              <a:lnSpc>
                <a:spcPts val="2500"/>
              </a:lnSpc>
              <a:defRPr/>
            </a:pPr>
            <a:r>
              <a:rPr lang="ru-RU" sz="2400" dirty="0">
                <a:solidFill>
                  <a:srgbClr val="002060"/>
                </a:solidFill>
              </a:rPr>
              <a:t>► стоимость билетов (графа 4)</a:t>
            </a:r>
          </a:p>
          <a:p>
            <a:pPr>
              <a:lnSpc>
                <a:spcPts val="2500"/>
              </a:lnSpc>
              <a:defRPr/>
            </a:pPr>
            <a:r>
              <a:rPr lang="ru-RU" sz="2400" dirty="0">
                <a:solidFill>
                  <a:srgbClr val="002060"/>
                </a:solidFill>
              </a:rPr>
              <a:t>► стоимость  проживания в гостиницах (графа 4)</a:t>
            </a:r>
          </a:p>
          <a:p>
            <a:pPr>
              <a:lnSpc>
                <a:spcPts val="2500"/>
              </a:lnSpc>
              <a:defRPr/>
            </a:pPr>
            <a:r>
              <a:rPr lang="ru-RU" sz="2400" dirty="0">
                <a:solidFill>
                  <a:srgbClr val="002060"/>
                </a:solidFill>
              </a:rPr>
              <a:t>► стоимость транспортных услуг  при организации «</a:t>
            </a:r>
            <a:r>
              <a:rPr lang="ru-RU" sz="2400" dirty="0" err="1">
                <a:solidFill>
                  <a:srgbClr val="002060"/>
                </a:solidFill>
              </a:rPr>
              <a:t>шоп</a:t>
            </a:r>
            <a:r>
              <a:rPr lang="ru-RU" sz="2400" dirty="0">
                <a:solidFill>
                  <a:srgbClr val="002060"/>
                </a:solidFill>
              </a:rPr>
              <a:t>-тура» (графа 6)</a:t>
            </a:r>
          </a:p>
        </p:txBody>
      </p:sp>
      <p:sp>
        <p:nvSpPr>
          <p:cNvPr id="40" name="Левая фигурная скобка 39"/>
          <p:cNvSpPr>
            <a:spLocks/>
          </p:cNvSpPr>
          <p:nvPr/>
        </p:nvSpPr>
        <p:spPr bwMode="auto">
          <a:xfrm rot="5400000" flipH="1">
            <a:off x="4320380" y="1483748"/>
            <a:ext cx="655637" cy="5932473"/>
          </a:xfrm>
          <a:prstGeom prst="leftBrace">
            <a:avLst>
              <a:gd name="adj1" fmla="val 8329"/>
              <a:gd name="adj2" fmla="val 50237"/>
            </a:avLst>
          </a:prstGeom>
          <a:noFill/>
          <a:ln w="31750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>
            <a:outerShdw dist="25400" dir="5400000" rotWithShape="0">
              <a:srgbClr val="000000">
                <a:alpha val="45000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45273" y="304532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4610964"/>
            <a:ext cx="1024718" cy="1072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23028" y="1523999"/>
            <a:ext cx="5715801" cy="1556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Респонденты, применяющие УСН и ведущие учет в книге учета доходов и расходов организаций и ИП (</a:t>
            </a:r>
            <a:r>
              <a:rPr lang="ru-RU" altLang="ru-RU" sz="2000" b="1" u="sng" dirty="0" smtClean="0">
                <a:solidFill>
                  <a:srgbClr val="002060"/>
                </a:solidFill>
              </a:rPr>
              <a:t>раздел </a:t>
            </a:r>
            <a:r>
              <a:rPr lang="en-US" altLang="ru-RU" sz="2000" b="1" u="sng" dirty="0">
                <a:solidFill>
                  <a:srgbClr val="002060"/>
                </a:solidFill>
              </a:rPr>
              <a:t>I</a:t>
            </a:r>
            <a:r>
              <a:rPr lang="ru-RU" altLang="ru-RU" sz="2000" b="1" u="sng" dirty="0">
                <a:solidFill>
                  <a:srgbClr val="002060"/>
                </a:solidFill>
              </a:rPr>
              <a:t> строка 62 код 1)</a:t>
            </a:r>
            <a:r>
              <a:rPr lang="ru-RU" altLang="ru-RU" sz="2000" dirty="0">
                <a:solidFill>
                  <a:srgbClr val="002060"/>
                </a:solidFill>
              </a:rPr>
              <a:t>, </a:t>
            </a:r>
            <a:r>
              <a:rPr lang="ru-RU" altLang="ru-RU" sz="2000" dirty="0" smtClean="0">
                <a:solidFill>
                  <a:srgbClr val="002060"/>
                </a:solidFill>
              </a:rPr>
              <a:t>таблицу </a:t>
            </a:r>
            <a:r>
              <a:rPr lang="ru-RU" altLang="ru-RU" sz="2000" dirty="0">
                <a:solidFill>
                  <a:srgbClr val="002060"/>
                </a:solidFill>
              </a:rPr>
              <a:t>6 не </a:t>
            </a:r>
            <a:r>
              <a:rPr lang="ru-RU" altLang="ru-RU" sz="2000" dirty="0" smtClean="0">
                <a:solidFill>
                  <a:srgbClr val="002060"/>
                </a:solidFill>
              </a:rPr>
              <a:t>заполняют</a:t>
            </a:r>
            <a:endParaRPr lang="en-US" alt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232" y="533400"/>
            <a:ext cx="7391399" cy="518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I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V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«Основные показатели»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23029" y="3372731"/>
            <a:ext cx="5715800" cy="19460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</a:rPr>
              <a:t>По строке 82 </a:t>
            </a:r>
            <a:r>
              <a:rPr lang="ru-RU" altLang="ru-RU" sz="2000" dirty="0">
                <a:solidFill>
                  <a:srgbClr val="002060"/>
                </a:solidFill>
              </a:rPr>
              <a:t>отражаются данные о расходах </a:t>
            </a: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на </a:t>
            </a:r>
            <a:r>
              <a:rPr lang="ru-RU" altLang="ru-RU" sz="2000" dirty="0">
                <a:solidFill>
                  <a:srgbClr val="002060"/>
                </a:solidFill>
              </a:rPr>
              <a:t>услуги сторонних организаций, произведенные при формировании тура, осуществлении экскурсионного обслуживания, </a:t>
            </a:r>
            <a:r>
              <a:rPr lang="ru-RU" altLang="ru-RU" sz="2000" b="1" dirty="0">
                <a:solidFill>
                  <a:srgbClr val="002060"/>
                </a:solidFill>
              </a:rPr>
              <a:t>не указанные по строкам 71-81 </a:t>
            </a:r>
            <a:r>
              <a:rPr lang="ru-RU" altLang="ru-RU" sz="2000" dirty="0">
                <a:solidFill>
                  <a:srgbClr val="002060"/>
                </a:solidFill>
              </a:rPr>
              <a:t>(услуги в области искусства, развлечений, отдыха, телекоммуникационные услуги и прочие</a:t>
            </a:r>
            <a:r>
              <a:rPr lang="ru-RU" altLang="ru-RU" sz="2000" dirty="0" smtClean="0">
                <a:solidFill>
                  <a:srgbClr val="002060"/>
                </a:solidFill>
              </a:rPr>
              <a:t>)</a:t>
            </a:r>
            <a:endParaRPr lang="en-US" altLang="ru-RU" sz="20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5366" y="1693755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6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5366" y="3893002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7</a:t>
            </a:r>
            <a:endParaRPr lang="ru-RU" sz="2000" dirty="0">
              <a:latin typeface="Bookman Old Style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489981" y="2150954"/>
            <a:ext cx="422031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59500" y="4350201"/>
            <a:ext cx="422031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1" y="5318761"/>
            <a:ext cx="2491814" cy="1374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04800" y="331640"/>
            <a:ext cx="5673969" cy="9006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I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V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«Основные показатели»</a:t>
            </a:r>
          </a:p>
        </p:txBody>
      </p:sp>
      <p:sp>
        <p:nvSpPr>
          <p:cNvPr id="3" name="Овал 2"/>
          <p:cNvSpPr/>
          <p:nvPr/>
        </p:nvSpPr>
        <p:spPr>
          <a:xfrm>
            <a:off x="6391421" y="324775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7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" y="1358918"/>
            <a:ext cx="89083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dirty="0">
                <a:latin typeface="Georgia" pitchFamily="18" charset="0"/>
              </a:rPr>
              <a:t> 	</a:t>
            </a:r>
            <a:r>
              <a:rPr lang="ru-RU" altLang="ru-RU" sz="1900" b="1" u="sng" dirty="0">
                <a:solidFill>
                  <a:srgbClr val="002060"/>
                </a:solidFill>
              </a:rPr>
              <a:t>По строке 90</a:t>
            </a:r>
            <a:r>
              <a:rPr lang="ru-RU" altLang="ru-RU" sz="1900" b="1" dirty="0">
                <a:solidFill>
                  <a:srgbClr val="002060"/>
                </a:solidFill>
              </a:rPr>
              <a:t> </a:t>
            </a:r>
            <a:r>
              <a:rPr lang="ru-RU" altLang="ru-RU" sz="1900" dirty="0">
                <a:solidFill>
                  <a:srgbClr val="002060"/>
                </a:solidFill>
              </a:rPr>
              <a:t>отражаются данные о размере комиссионного (агентского) вознаграждения за реализацию тура, сформированного другим туроператором, либо разница между продажной и покупной стоимостью тура, сформированного другим туроператором (резидентом или нерезидентом Республики Беларусь).</a:t>
            </a:r>
          </a:p>
          <a:p>
            <a:pPr>
              <a:defRPr/>
            </a:pPr>
            <a:r>
              <a:rPr lang="ru-RU" altLang="ru-RU" sz="1900" i="1" dirty="0">
                <a:solidFill>
                  <a:srgbClr val="002060"/>
                </a:solidFill>
              </a:rPr>
              <a:t>	</a:t>
            </a:r>
            <a:r>
              <a:rPr lang="ru-RU" altLang="ru-RU" sz="1900" b="1" i="1" dirty="0" smtClean="0">
                <a:solidFill>
                  <a:schemeClr val="accent4">
                    <a:lumMod val="50000"/>
                  </a:schemeClr>
                </a:solidFill>
              </a:rPr>
              <a:t>Суммы </a:t>
            </a:r>
            <a:r>
              <a:rPr lang="ru-RU" altLang="ru-RU" sz="1900" b="1" i="1" dirty="0">
                <a:solidFill>
                  <a:schemeClr val="accent4">
                    <a:lumMod val="50000"/>
                  </a:schemeClr>
                </a:solidFill>
              </a:rPr>
              <a:t>комиссионных вознаграждений, полученные за оказание </a:t>
            </a:r>
            <a:r>
              <a:rPr lang="ru-RU" altLang="ru-RU" sz="1900" b="1" i="1" dirty="0" smtClean="0">
                <a:solidFill>
                  <a:schemeClr val="accent4">
                    <a:lumMod val="50000"/>
                  </a:schemeClr>
                </a:solidFill>
              </a:rPr>
              <a:t>       отдельных </a:t>
            </a:r>
            <a:r>
              <a:rPr lang="ru-RU" altLang="ru-RU" sz="1900" b="1" i="1" dirty="0">
                <a:solidFill>
                  <a:schemeClr val="accent4">
                    <a:lumMod val="50000"/>
                  </a:schemeClr>
                </a:solidFill>
              </a:rPr>
              <a:t>видов услуг, по строке 90 не отражаются.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900" dirty="0">
                <a:solidFill>
                  <a:srgbClr val="002060"/>
                </a:solidFill>
              </a:rPr>
              <a:t>	</a:t>
            </a:r>
            <a:endParaRPr lang="ru-RU" altLang="ru-RU" sz="1900" dirty="0" smtClean="0">
              <a:solidFill>
                <a:srgbClr val="002060"/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900" dirty="0">
                <a:solidFill>
                  <a:srgbClr val="002060"/>
                </a:solidFill>
              </a:rPr>
              <a:t>	</a:t>
            </a:r>
            <a:r>
              <a:rPr lang="ru-RU" altLang="ru-RU" sz="1900" dirty="0" smtClean="0">
                <a:solidFill>
                  <a:srgbClr val="002060"/>
                </a:solidFill>
              </a:rPr>
              <a:t>Туроператоры </a:t>
            </a:r>
            <a:r>
              <a:rPr lang="ru-RU" altLang="ru-RU" sz="1900" dirty="0">
                <a:solidFill>
                  <a:srgbClr val="002060"/>
                </a:solidFill>
              </a:rPr>
              <a:t>и туроператоры-</a:t>
            </a:r>
            <a:r>
              <a:rPr lang="ru-RU" altLang="ru-RU" sz="1900" dirty="0" err="1">
                <a:solidFill>
                  <a:srgbClr val="002060"/>
                </a:solidFill>
              </a:rPr>
              <a:t>турагенты</a:t>
            </a:r>
            <a:r>
              <a:rPr lang="ru-RU" altLang="ru-RU" sz="1900" dirty="0">
                <a:solidFill>
                  <a:srgbClr val="002060"/>
                </a:solidFill>
              </a:rPr>
              <a:t> </a:t>
            </a:r>
            <a:r>
              <a:rPr lang="ru-RU" altLang="ru-RU" sz="1900" b="1" u="sng" dirty="0">
                <a:solidFill>
                  <a:srgbClr val="002060"/>
                </a:solidFill>
              </a:rPr>
              <a:t>по строкам 92 и 70 </a:t>
            </a:r>
            <a:r>
              <a:rPr lang="ru-RU" altLang="ru-RU" sz="1900" dirty="0">
                <a:solidFill>
                  <a:srgbClr val="002060"/>
                </a:solidFill>
              </a:rPr>
              <a:t>отражают данные </a:t>
            </a:r>
            <a:r>
              <a:rPr lang="ru-RU" altLang="ru-RU" sz="1900" dirty="0" smtClean="0">
                <a:solidFill>
                  <a:srgbClr val="002060"/>
                </a:solidFill>
              </a:rPr>
              <a:t/>
            </a:r>
            <a:br>
              <a:rPr lang="ru-RU" altLang="ru-RU" sz="1900" dirty="0" smtClean="0">
                <a:solidFill>
                  <a:srgbClr val="002060"/>
                </a:solidFill>
              </a:rPr>
            </a:br>
            <a:r>
              <a:rPr lang="ru-RU" altLang="ru-RU" sz="1900" dirty="0" smtClean="0">
                <a:solidFill>
                  <a:srgbClr val="002060"/>
                </a:solidFill>
              </a:rPr>
              <a:t>о </a:t>
            </a:r>
            <a:r>
              <a:rPr lang="ru-RU" altLang="ru-RU" sz="1900" dirty="0">
                <a:solidFill>
                  <a:srgbClr val="002060"/>
                </a:solidFill>
              </a:rPr>
              <a:t>расходах, произведенных при формировании своих </a:t>
            </a:r>
            <a:r>
              <a:rPr lang="ru-RU" altLang="ru-RU" sz="1900" b="1" dirty="0">
                <a:solidFill>
                  <a:srgbClr val="002060"/>
                </a:solidFill>
              </a:rPr>
              <a:t>собственных туров. </a:t>
            </a:r>
          </a:p>
          <a:p>
            <a:pPr algn="just">
              <a:defRPr/>
            </a:pPr>
            <a:r>
              <a:rPr lang="ru-RU" altLang="ru-RU" sz="1900" i="1" dirty="0">
                <a:solidFill>
                  <a:srgbClr val="002060"/>
                </a:solidFill>
              </a:rPr>
              <a:t>	</a:t>
            </a:r>
            <a:r>
              <a:rPr lang="ru-RU" altLang="ru-RU" sz="1900" b="1" i="1" dirty="0" err="1">
                <a:solidFill>
                  <a:schemeClr val="accent4">
                    <a:lumMod val="50000"/>
                  </a:schemeClr>
                </a:solidFill>
              </a:rPr>
              <a:t>Турагенты</a:t>
            </a:r>
            <a:r>
              <a:rPr lang="ru-RU" altLang="ru-RU" sz="1900" b="1" i="1" dirty="0">
                <a:solidFill>
                  <a:schemeClr val="accent4">
                    <a:lumMod val="50000"/>
                  </a:schemeClr>
                </a:solidFill>
              </a:rPr>
              <a:t>  указанные строки не заполняют</a:t>
            </a:r>
            <a:r>
              <a:rPr lang="ru-RU" altLang="ru-RU" sz="1900" i="1" dirty="0">
                <a:solidFill>
                  <a:srgbClr val="002060"/>
                </a:solidFill>
              </a:rPr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900" dirty="0">
                <a:solidFill>
                  <a:srgbClr val="002060"/>
                </a:solidFill>
              </a:rPr>
              <a:t>	</a:t>
            </a:r>
            <a:endParaRPr lang="ru-RU" altLang="ru-RU" sz="1900" dirty="0" smtClean="0">
              <a:solidFill>
                <a:srgbClr val="002060"/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900" b="1" dirty="0" smtClean="0">
                <a:solidFill>
                  <a:srgbClr val="002060"/>
                </a:solidFill>
              </a:rPr>
              <a:t>	</a:t>
            </a:r>
            <a:r>
              <a:rPr lang="ru-RU" altLang="ru-RU" sz="1900" b="1" u="sng" dirty="0" smtClean="0">
                <a:solidFill>
                  <a:srgbClr val="002060"/>
                </a:solidFill>
              </a:rPr>
              <a:t>По </a:t>
            </a:r>
            <a:r>
              <a:rPr lang="ru-RU" altLang="ru-RU" sz="1900" b="1" u="sng" dirty="0">
                <a:solidFill>
                  <a:srgbClr val="002060"/>
                </a:solidFill>
              </a:rPr>
              <a:t>строке 92</a:t>
            </a:r>
            <a:r>
              <a:rPr lang="ru-RU" altLang="ru-RU" sz="1900" b="1" dirty="0">
                <a:solidFill>
                  <a:srgbClr val="002060"/>
                </a:solidFill>
              </a:rPr>
              <a:t> </a:t>
            </a:r>
            <a:r>
              <a:rPr lang="ru-RU" altLang="ru-RU" sz="1900" dirty="0">
                <a:solidFill>
                  <a:srgbClr val="002060"/>
                </a:solidFill>
              </a:rPr>
              <a:t>отражается размер денежных средств, перечисленных </a:t>
            </a:r>
            <a:r>
              <a:rPr lang="ru-RU" altLang="ru-RU" sz="1900" b="1" u="sng" dirty="0">
                <a:solidFill>
                  <a:srgbClr val="002060"/>
                </a:solidFill>
              </a:rPr>
              <a:t>организациям-нерезидентам</a:t>
            </a:r>
            <a:r>
              <a:rPr lang="ru-RU" altLang="ru-RU" sz="1900" dirty="0">
                <a:solidFill>
                  <a:srgbClr val="002060"/>
                </a:solidFill>
              </a:rPr>
              <a:t> Республики Беларусь за туристические услуги, </a:t>
            </a:r>
            <a:r>
              <a:rPr lang="ru-RU" altLang="ru-RU" sz="1900" dirty="0" smtClean="0">
                <a:solidFill>
                  <a:srgbClr val="002060"/>
                </a:solidFill>
              </a:rPr>
              <a:t/>
            </a:r>
            <a:br>
              <a:rPr lang="ru-RU" altLang="ru-RU" sz="1900" dirty="0" smtClean="0">
                <a:solidFill>
                  <a:srgbClr val="002060"/>
                </a:solidFill>
              </a:rPr>
            </a:br>
            <a:r>
              <a:rPr lang="ru-RU" altLang="ru-RU" sz="1900" dirty="0" smtClean="0">
                <a:solidFill>
                  <a:srgbClr val="002060"/>
                </a:solidFill>
              </a:rPr>
              <a:t>включенные </a:t>
            </a:r>
            <a:r>
              <a:rPr lang="ru-RU" altLang="ru-RU" sz="1900" dirty="0">
                <a:solidFill>
                  <a:srgbClr val="002060"/>
                </a:solidFill>
              </a:rPr>
              <a:t>в </a:t>
            </a:r>
            <a:r>
              <a:rPr lang="ru-RU" altLang="ru-RU" sz="1900" dirty="0" smtClean="0">
                <a:solidFill>
                  <a:srgbClr val="002060"/>
                </a:solidFill>
              </a:rPr>
              <a:t>тур.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900" dirty="0" smtClean="0">
                <a:solidFill>
                  <a:srgbClr val="002060"/>
                </a:solidFill>
              </a:rPr>
              <a:t>	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900" b="1" dirty="0" smtClean="0">
                <a:solidFill>
                  <a:srgbClr val="002060"/>
                </a:solidFill>
              </a:rPr>
              <a:t>	</a:t>
            </a:r>
            <a:r>
              <a:rPr lang="ru-RU" altLang="ru-RU" sz="1900" b="1" u="sng" dirty="0" smtClean="0">
                <a:solidFill>
                  <a:srgbClr val="002060"/>
                </a:solidFill>
              </a:rPr>
              <a:t>По строке 70</a:t>
            </a:r>
            <a:r>
              <a:rPr lang="ru-RU" altLang="ru-RU" sz="19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1900" dirty="0" smtClean="0">
                <a:solidFill>
                  <a:srgbClr val="002060"/>
                </a:solidFill>
              </a:rPr>
              <a:t>показывается размер денежных средств, перечисленных </a:t>
            </a:r>
            <a:r>
              <a:rPr lang="ru-RU" altLang="ru-RU" sz="1900" b="1" u="sng" dirty="0" smtClean="0">
                <a:solidFill>
                  <a:srgbClr val="002060"/>
                </a:solidFill>
              </a:rPr>
              <a:t>организациям Республики Беларусь</a:t>
            </a:r>
            <a:r>
              <a:rPr lang="ru-RU" altLang="ru-RU" sz="1900" dirty="0" smtClean="0">
                <a:solidFill>
                  <a:srgbClr val="002060"/>
                </a:solidFill>
              </a:rPr>
              <a:t> за оказание туристических услуг, включенных в тур, по видам. </a:t>
            </a:r>
            <a:endParaRPr lang="ru-RU" altLang="ru-RU" sz="1900" i="1" dirty="0">
              <a:solidFill>
                <a:srgbClr val="00206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8" y="1284893"/>
            <a:ext cx="665137" cy="534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2" y="3287665"/>
            <a:ext cx="665137" cy="534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5" y="4476613"/>
            <a:ext cx="665137" cy="534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9" y="5609274"/>
            <a:ext cx="665137" cy="534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8" y="2490632"/>
            <a:ext cx="694024" cy="534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2" y="3933071"/>
            <a:ext cx="694024" cy="534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48" y="5604510"/>
            <a:ext cx="1906552" cy="1253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1280157"/>
            <a:ext cx="8503920" cy="4798695"/>
          </a:xfrm>
        </p:spPr>
        <p:txBody>
          <a:bodyPr>
            <a:normAutofit fontScale="92500" lnSpcReduction="10000"/>
          </a:bodyPr>
          <a:lstStyle/>
          <a:p>
            <a:pPr marL="109537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altLang="ru-RU" sz="300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ПРИМЕРЫ ЗАПОЛНЕНИЯ </a:t>
            </a:r>
          </a:p>
          <a:p>
            <a:pPr marL="109537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altLang="ru-RU" sz="1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6737" indent="-457200" algn="just">
              <a:buClr>
                <a:schemeClr val="accent4">
                  <a:lumMod val="50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ru-RU" altLang="ru-RU" sz="2400" b="0" i="1" dirty="0" smtClean="0">
                <a:solidFill>
                  <a:srgbClr val="002060"/>
                </a:solidFill>
              </a:rPr>
              <a:t>Если организация реализует тур, который приобрела </a:t>
            </a:r>
            <a:br>
              <a:rPr lang="ru-RU" altLang="ru-RU" sz="2400" b="0" i="1" dirty="0" smtClean="0">
                <a:solidFill>
                  <a:srgbClr val="002060"/>
                </a:solidFill>
              </a:rPr>
            </a:br>
            <a:r>
              <a:rPr lang="ru-RU" altLang="ru-RU" sz="2400" b="0" i="1" dirty="0" smtClean="0">
                <a:solidFill>
                  <a:srgbClr val="002060"/>
                </a:solidFill>
              </a:rPr>
              <a:t>у туроператора Республики Беларусь, то в отчете заполняется только строка 90, в которой отражается сумма комиссионных (агентских) вознаграждений, либо разница между</a:t>
            </a:r>
            <a:br>
              <a:rPr lang="ru-RU" altLang="ru-RU" sz="2400" b="0" i="1" dirty="0" smtClean="0">
                <a:solidFill>
                  <a:srgbClr val="002060"/>
                </a:solidFill>
              </a:rPr>
            </a:br>
            <a:r>
              <a:rPr lang="ru-RU" altLang="ru-RU" sz="2400" b="0" i="1" dirty="0" smtClean="0">
                <a:solidFill>
                  <a:srgbClr val="002060"/>
                </a:solidFill>
              </a:rPr>
              <a:t>продажной и покупной стоимостью тура. Строки 70, 71-82 </a:t>
            </a:r>
            <a:br>
              <a:rPr lang="ru-RU" altLang="ru-RU" sz="2400" b="0" i="1" dirty="0" smtClean="0">
                <a:solidFill>
                  <a:srgbClr val="002060"/>
                </a:solidFill>
              </a:rPr>
            </a:br>
            <a:r>
              <a:rPr lang="ru-RU" altLang="ru-RU" sz="2400" b="0" i="1" dirty="0" smtClean="0">
                <a:solidFill>
                  <a:srgbClr val="002060"/>
                </a:solidFill>
              </a:rPr>
              <a:t>не заполняются.</a:t>
            </a:r>
          </a:p>
          <a:p>
            <a:pPr marL="566737" indent="-457200" algn="just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30000"/>
              <a:buFont typeface="+mj-lt"/>
              <a:buAutoNum type="arabicPeriod"/>
              <a:defRPr/>
            </a:pPr>
            <a:endParaRPr lang="ru-RU" altLang="ru-RU" sz="1300" b="0" dirty="0" smtClean="0">
              <a:solidFill>
                <a:srgbClr val="002060"/>
              </a:solidFill>
            </a:endParaRPr>
          </a:p>
          <a:p>
            <a:pPr marL="566737" indent="-457200" algn="just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/>
            </a:pPr>
            <a:r>
              <a:rPr lang="ru-RU" altLang="ru-RU" sz="2400" b="0" i="1" dirty="0" smtClean="0">
                <a:solidFill>
                  <a:srgbClr val="002060"/>
                </a:solidFill>
              </a:rPr>
              <a:t>Если организация реализует тур, который приобрела </a:t>
            </a:r>
            <a:br>
              <a:rPr lang="ru-RU" altLang="ru-RU" sz="2400" b="0" i="1" dirty="0" smtClean="0">
                <a:solidFill>
                  <a:srgbClr val="002060"/>
                </a:solidFill>
              </a:rPr>
            </a:br>
            <a:r>
              <a:rPr lang="ru-RU" altLang="ru-RU" sz="2400" b="0" i="1" dirty="0" smtClean="0">
                <a:solidFill>
                  <a:srgbClr val="002060"/>
                </a:solidFill>
              </a:rPr>
              <a:t>у туроператора-нерезидента Республики Беларусь, то в отчете  следует заполнять строку 90, в которой отражается сумма комиссионных (агентских) вознаграждений, либо разница между </a:t>
            </a:r>
            <a:r>
              <a:rPr lang="ru-RU" altLang="ru-RU" sz="2400" b="0" i="1" dirty="0">
                <a:solidFill>
                  <a:srgbClr val="002060"/>
                </a:solidFill>
              </a:rPr>
              <a:t>продажной и покупной стоимостью </a:t>
            </a:r>
            <a:r>
              <a:rPr lang="ru-RU" altLang="ru-RU" sz="2400" b="0" i="1" dirty="0" smtClean="0">
                <a:solidFill>
                  <a:srgbClr val="002060"/>
                </a:solidFill>
              </a:rPr>
              <a:t>тура и строку 92, в которой отражается размер денежных средств, перечисленных туроператору-нерезиденту Республики Беларусь.</a:t>
            </a:r>
            <a:endParaRPr lang="ru-RU" altLang="ru-RU" sz="2500" i="1" dirty="0" smtClean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04800" y="355255"/>
            <a:ext cx="6086621" cy="8534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I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V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«Основные показатели»</a:t>
            </a:r>
          </a:p>
        </p:txBody>
      </p:sp>
      <p:sp>
        <p:nvSpPr>
          <p:cNvPr id="5" name="Овал 4"/>
          <p:cNvSpPr/>
          <p:nvPr/>
        </p:nvSpPr>
        <p:spPr>
          <a:xfrm>
            <a:off x="6748975" y="365759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7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1991157"/>
            <a:ext cx="3447422" cy="384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22990" y="261221"/>
            <a:ext cx="7671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1-тур утверждена 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постановлением </a:t>
            </a:r>
            <a: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Национального 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статистического </a:t>
            </a:r>
            <a: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комитета </a:t>
            </a:r>
            <a:b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Республики Беларусь 29.08.2016 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</a:t>
            </a: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119 </a:t>
            </a:r>
            <a:b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изменениями и 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дополнениями</a:t>
            </a:r>
            <a:r>
              <a:rPr lang="ru-RU" sz="2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</a:t>
            </a: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.06.202</a:t>
            </a: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№</a:t>
            </a: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48</a:t>
            </a:r>
            <a:r>
              <a:rPr lang="ru-RU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3" y="228808"/>
            <a:ext cx="1316044" cy="12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830" y="1884996"/>
            <a:ext cx="55465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altLang="ru-RU" sz="2400" dirty="0" smtClean="0">
              <a:solidFill>
                <a:prstClr val="black">
                  <a:lumMod val="85000"/>
                  <a:lumOff val="15000"/>
                </a:prstClr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Бланки </a:t>
            </a: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и Указания по заполнению формы можно</a:t>
            </a:r>
            <a:r>
              <a:rPr lang="ru-RU" sz="2400" dirty="0">
                <a:solidFill>
                  <a:srgbClr val="3E5F27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найти на сайте </a:t>
            </a:r>
            <a:r>
              <a:rPr lang="ru-RU" altLang="ru-RU" sz="2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Белстата</a:t>
            </a:r>
            <a:r>
              <a:rPr lang="en-US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 https</a:t>
            </a:r>
            <a:r>
              <a:rPr lang="en-US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://www.belstat.gov.by</a:t>
            </a: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/</a:t>
            </a: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Респондентам</a:t>
            </a: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/</a:t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Государственные статистические наблюдения</a:t>
            </a: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/</a:t>
            </a: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Бланки форм отчетности, </a:t>
            </a:r>
            <a:r>
              <a:rPr lang="ru-RU" alt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указания, постановления</a:t>
            </a: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/</a:t>
            </a:r>
            <a:r>
              <a:rPr lang="ru-RU" alt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Централизованные </a:t>
            </a: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государственные статистические наблюдения</a:t>
            </a: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/</a:t>
            </a: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Статистика </a:t>
            </a:r>
            <a:r>
              <a:rPr lang="ru-RU" alt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</a:rPr>
              <a:t>туризма</a:t>
            </a:r>
            <a:endParaRPr lang="ru-RU" altLang="ru-RU" sz="2400" dirty="0">
              <a:solidFill>
                <a:prstClr val="black">
                  <a:lumMod val="85000"/>
                  <a:lumOff val="15000"/>
                </a:prstClr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rgbClr val="FF9900"/>
                </a:solidFill>
                <a:latin typeface="Arial Narrow" panose="020B0606020202030204" pitchFamily="34" charset="0"/>
                <a:ea typeface="Times New Roman"/>
              </a:rPr>
              <a:t>	</a:t>
            </a:r>
            <a:endParaRPr lang="ru-RU" sz="2400" dirty="0">
              <a:solidFill>
                <a:srgbClr val="FF9900"/>
              </a:solidFill>
              <a:latin typeface="Arial Narrow" panose="020B0606020202030204" pitchFamily="34" charset="0"/>
              <a:ea typeface="Times New Roman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solidFill>
                  <a:srgbClr val="3E5F27"/>
                </a:solidFill>
                <a:latin typeface="Arial Narrow" pitchFamily="34" charset="0"/>
              </a:rPr>
              <a:t/>
            </a:r>
            <a:br>
              <a:rPr lang="ru-RU" altLang="ru-RU" sz="2000" dirty="0">
                <a:solidFill>
                  <a:srgbClr val="3E5F27"/>
                </a:solidFill>
                <a:latin typeface="Arial Narrow" pitchFamily="34" charset="0"/>
              </a:rPr>
            </a:br>
            <a:endParaRPr lang="ru-RU" altLang="ru-RU" sz="2000" dirty="0" smtClean="0">
              <a:solidFill>
                <a:srgbClr val="3E5F27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FF9900"/>
                </a:solidFill>
                <a:latin typeface="Arial Narrow" panose="020B0606020202030204" pitchFamily="34" charset="0"/>
                <a:ea typeface="Times New Roman"/>
              </a:rPr>
              <a:t>	</a:t>
            </a:r>
            <a:endParaRPr lang="ru-RU" altLang="ru-RU" sz="2500" b="1" u="sng" dirty="0">
              <a:solidFill>
                <a:srgbClr val="FF9900"/>
              </a:solidFill>
              <a:latin typeface="Arial Narrow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9269" y="6352483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699" y="304799"/>
            <a:ext cx="6148169" cy="13094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V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Численность, состав и уровень образования работников»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048000"/>
            <a:ext cx="4038600" cy="3581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300" dirty="0">
                <a:solidFill>
                  <a:srgbClr val="002060"/>
                </a:solidFill>
              </a:rPr>
              <a:t>Работники (на конец отчетного года), которые заняты </a:t>
            </a:r>
            <a:r>
              <a:rPr lang="ru-RU" altLang="ru-RU" sz="2300" b="1" u="sng" dirty="0">
                <a:solidFill>
                  <a:srgbClr val="002060"/>
                </a:solidFill>
              </a:rPr>
              <a:t>только </a:t>
            </a:r>
            <a:r>
              <a:rPr lang="ru-RU" altLang="ru-RU" sz="2300" b="1" u="sng" dirty="0" smtClean="0">
                <a:solidFill>
                  <a:srgbClr val="002060"/>
                </a:solidFill>
              </a:rPr>
              <a:t/>
            </a:r>
            <a:br>
              <a:rPr lang="ru-RU" altLang="ru-RU" sz="2300" b="1" u="sng" dirty="0" smtClean="0">
                <a:solidFill>
                  <a:srgbClr val="002060"/>
                </a:solidFill>
              </a:rPr>
            </a:br>
            <a:r>
              <a:rPr lang="ru-RU" altLang="ru-RU" sz="2300" b="1" u="sng" dirty="0" smtClean="0">
                <a:solidFill>
                  <a:srgbClr val="002060"/>
                </a:solidFill>
              </a:rPr>
              <a:t>в </a:t>
            </a:r>
            <a:r>
              <a:rPr lang="ru-RU" altLang="ru-RU" sz="2300" b="1" u="sng" dirty="0">
                <a:solidFill>
                  <a:srgbClr val="002060"/>
                </a:solidFill>
              </a:rPr>
              <a:t>туристической деятельности</a:t>
            </a:r>
            <a:r>
              <a:rPr lang="ru-RU" altLang="ru-RU" sz="2300" dirty="0">
                <a:solidFill>
                  <a:srgbClr val="002060"/>
                </a:solidFill>
              </a:rPr>
              <a:t>, </a:t>
            </a:r>
            <a:r>
              <a:rPr lang="ru-RU" altLang="ru-RU" sz="2300" b="1" dirty="0">
                <a:solidFill>
                  <a:srgbClr val="002060"/>
                </a:solidFill>
              </a:rPr>
              <a:t>а также в должностные обязанности которых входит оказание туристических услуг</a:t>
            </a:r>
          </a:p>
          <a:p>
            <a:pPr algn="ctr">
              <a:defRPr/>
            </a:pPr>
            <a:r>
              <a:rPr lang="ru-RU" sz="2300" dirty="0">
                <a:solidFill>
                  <a:srgbClr val="002060"/>
                </a:solidFill>
              </a:rPr>
              <a:t>(если</a:t>
            </a:r>
            <a:r>
              <a:rPr lang="ru-RU" altLang="ru-RU" sz="2300" dirty="0">
                <a:solidFill>
                  <a:srgbClr val="002060"/>
                </a:solidFill>
              </a:rPr>
              <a:t> организация  занимается несколькими видами деятельности</a:t>
            </a:r>
            <a:r>
              <a:rPr lang="ru-RU" altLang="ru-RU" sz="2300" dirty="0" smtClean="0">
                <a:solidFill>
                  <a:srgbClr val="002060"/>
                </a:solidFill>
              </a:rPr>
              <a:t>)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3048000"/>
            <a:ext cx="3733800" cy="3581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300" dirty="0">
                <a:solidFill>
                  <a:srgbClr val="002060"/>
                </a:solidFill>
              </a:rPr>
              <a:t>Работники принятые на работу </a:t>
            </a:r>
            <a:r>
              <a:rPr lang="ru-RU" altLang="ru-RU" sz="2300" b="1" dirty="0">
                <a:solidFill>
                  <a:srgbClr val="002060"/>
                </a:solidFill>
              </a:rPr>
              <a:t>по совместительству</a:t>
            </a:r>
            <a:r>
              <a:rPr lang="ru-RU" altLang="ru-RU" sz="2300" dirty="0">
                <a:solidFill>
                  <a:srgbClr val="002060"/>
                </a:solidFill>
              </a:rPr>
              <a:t> </a:t>
            </a:r>
            <a:r>
              <a:rPr lang="ru-RU" altLang="ru-RU" sz="2300" dirty="0" smtClean="0">
                <a:solidFill>
                  <a:srgbClr val="002060"/>
                </a:solidFill>
              </a:rPr>
              <a:t/>
            </a:r>
            <a:br>
              <a:rPr lang="ru-RU" altLang="ru-RU" sz="2300" dirty="0" smtClean="0">
                <a:solidFill>
                  <a:srgbClr val="002060"/>
                </a:solidFill>
              </a:rPr>
            </a:br>
            <a:r>
              <a:rPr lang="ru-RU" altLang="ru-RU" sz="2300" dirty="0" smtClean="0">
                <a:solidFill>
                  <a:srgbClr val="002060"/>
                </a:solidFill>
              </a:rPr>
              <a:t>из </a:t>
            </a:r>
            <a:r>
              <a:rPr lang="ru-RU" altLang="ru-RU" sz="2300" dirty="0">
                <a:solidFill>
                  <a:srgbClr val="002060"/>
                </a:solidFill>
              </a:rPr>
              <a:t>других организаций</a:t>
            </a:r>
            <a:r>
              <a:rPr lang="ru-RU" altLang="ru-RU" sz="2300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ru-RU" altLang="ru-RU" sz="2300" dirty="0">
                <a:solidFill>
                  <a:srgbClr val="002060"/>
                </a:solidFill>
              </a:rPr>
              <a:t>и граждане выполнявшие работу </a:t>
            </a:r>
            <a:r>
              <a:rPr lang="ru-RU" altLang="ru-RU" sz="2300" b="1" dirty="0">
                <a:solidFill>
                  <a:srgbClr val="002060"/>
                </a:solidFill>
              </a:rPr>
              <a:t>по гражданско-правовым </a:t>
            </a:r>
            <a:r>
              <a:rPr lang="ru-RU" altLang="ru-RU" sz="2300" b="1" dirty="0" smtClean="0">
                <a:solidFill>
                  <a:srgbClr val="002060"/>
                </a:solidFill>
              </a:rPr>
              <a:t>договорам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2380" y="1758462"/>
            <a:ext cx="2971800" cy="50372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n w="1905"/>
                <a:solidFill>
                  <a:srgbClr val="3099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ВКЛЮЧАЮТСЯ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400" y="1758462"/>
            <a:ext cx="2971800" cy="50372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100" b="1" dirty="0">
                <a:ln w="1905"/>
                <a:solidFill>
                  <a:srgbClr val="FF004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ВКЛЮЧАЮТСЯ</a:t>
            </a:r>
            <a:endParaRPr lang="ru-RU" sz="2100" b="1" dirty="0">
              <a:ln w="1905"/>
              <a:solidFill>
                <a:srgbClr val="FF004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18495" y="375229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8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169868" y="2356448"/>
            <a:ext cx="308464" cy="580250"/>
          </a:xfrm>
          <a:prstGeom prst="downArrow">
            <a:avLst/>
          </a:prstGeom>
          <a:solidFill>
            <a:srgbClr val="30991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5" y="1554154"/>
            <a:ext cx="901907" cy="929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87" y="1592442"/>
            <a:ext cx="843025" cy="882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6818068" y="2356448"/>
            <a:ext cx="308464" cy="580250"/>
          </a:xfrm>
          <a:prstGeom prst="downArrow">
            <a:avLst/>
          </a:prstGeom>
          <a:solidFill>
            <a:srgbClr val="FF0000"/>
          </a:solidFill>
          <a:ln>
            <a:solidFill>
              <a:srgbClr val="FF0048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94696"/>
            <a:ext cx="6045591" cy="1687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V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Численность, состав и уровень образования работников»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347785" y="2257863"/>
            <a:ext cx="650431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altLang="ru-RU" sz="3200" b="1" dirty="0" smtClean="0"/>
              <a:t>Обращаем Ваше внимание</a:t>
            </a:r>
            <a:r>
              <a:rPr lang="ru-RU" altLang="ru-RU" sz="3200" dirty="0" smtClean="0"/>
              <a:t>, </a:t>
            </a:r>
            <a:br>
              <a:rPr lang="ru-RU" altLang="ru-RU" sz="3200" dirty="0" smtClean="0"/>
            </a:br>
            <a:r>
              <a:rPr lang="ru-RU" altLang="ru-RU" sz="3200" dirty="0" smtClean="0"/>
              <a:t>что в графах 2 и 3 таблицы 8 отражается </a:t>
            </a:r>
            <a:r>
              <a:rPr lang="ru-RU" altLang="ru-RU" sz="3200" dirty="0" smtClean="0">
                <a:solidFill>
                  <a:srgbClr val="C00000"/>
                </a:solidFill>
              </a:rPr>
              <a:t>списочная численность работников</a:t>
            </a:r>
            <a:r>
              <a:rPr lang="ru-RU" altLang="ru-RU" sz="3200" dirty="0" smtClean="0"/>
              <a:t>, имеющих среднее специальное </a:t>
            </a:r>
            <a:br>
              <a:rPr lang="ru-RU" altLang="ru-RU" sz="3200" dirty="0" smtClean="0"/>
            </a:br>
            <a:r>
              <a:rPr lang="ru-RU" altLang="ru-RU" sz="3200" dirty="0" smtClean="0"/>
              <a:t>или высшее образование </a:t>
            </a:r>
          </a:p>
          <a:p>
            <a:pPr marL="109537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altLang="ru-RU" sz="4800" b="1" dirty="0" smtClean="0">
                <a:solidFill>
                  <a:srgbClr val="FF0000"/>
                </a:solidFill>
              </a:rPr>
              <a:t>только </a:t>
            </a:r>
            <a:r>
              <a:rPr lang="ru-RU" altLang="ru-RU" sz="4800" b="1" dirty="0">
                <a:solidFill>
                  <a:srgbClr val="FF0000"/>
                </a:solidFill>
              </a:rPr>
              <a:t>в 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сфере туризма</a:t>
            </a:r>
            <a:endParaRPr lang="ru-RU" alt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8495" y="375229"/>
            <a:ext cx="2133600" cy="9143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8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1" y="2762860"/>
            <a:ext cx="2424243" cy="23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62" y="2213032"/>
            <a:ext cx="2259638" cy="30721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15" y="1023027"/>
            <a:ext cx="7467866" cy="5072915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Согласно </a:t>
            </a:r>
            <a:r>
              <a:rPr lang="ru-RU" sz="3200" b="1" dirty="0">
                <a:solidFill>
                  <a:srgbClr val="FF0000"/>
                </a:solidFill>
              </a:rPr>
              <a:t>статьи </a:t>
            </a:r>
            <a:r>
              <a:rPr lang="ru-RU" sz="3200" b="1" dirty="0" smtClean="0">
                <a:solidFill>
                  <a:srgbClr val="FF0000"/>
                </a:solidFill>
              </a:rPr>
              <a:t>24.12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Кодекса </a:t>
            </a:r>
            <a:r>
              <a:rPr lang="ru-RU" sz="3200" dirty="0">
                <a:solidFill>
                  <a:srgbClr val="002060"/>
                </a:solidFill>
              </a:rPr>
              <a:t>Республики Беларусь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об административных правонарушениях </a:t>
            </a:r>
            <a:r>
              <a:rPr lang="ru-RU" sz="3200" dirty="0">
                <a:solidFill>
                  <a:srgbClr val="002060"/>
                </a:solidFill>
              </a:rPr>
              <a:t>–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непредставление или несвоевременное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представление государственной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статистической </a:t>
            </a:r>
            <a:r>
              <a:rPr lang="ru-RU" sz="3200" dirty="0">
                <a:solidFill>
                  <a:srgbClr val="002060"/>
                </a:solidFill>
              </a:rPr>
              <a:t>отчетности влечет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наложение </a:t>
            </a:r>
            <a:r>
              <a:rPr lang="ru-RU" sz="3500" b="1" dirty="0" smtClean="0">
                <a:solidFill>
                  <a:srgbClr val="FF0000"/>
                </a:solidFill>
              </a:rPr>
              <a:t>штрафа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3500" b="1" dirty="0"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               от 10 </a:t>
            </a:r>
            <a:r>
              <a:rPr lang="ru-RU" sz="3500" b="1" dirty="0">
                <a:solidFill>
                  <a:srgbClr val="FF0000"/>
                </a:solidFill>
              </a:rPr>
              <a:t>до </a:t>
            </a:r>
            <a:r>
              <a:rPr lang="ru-RU" sz="3500" b="1" dirty="0" smtClean="0">
                <a:solidFill>
                  <a:srgbClr val="FF0000"/>
                </a:solidFill>
              </a:rPr>
              <a:t>50 </a:t>
            </a:r>
            <a:r>
              <a:rPr lang="ru-RU" sz="3500" b="1" dirty="0">
                <a:solidFill>
                  <a:srgbClr val="FF0000"/>
                </a:solidFill>
              </a:rPr>
              <a:t>базовых </a:t>
            </a:r>
            <a:r>
              <a:rPr lang="ru-RU" sz="3500" b="1" dirty="0" smtClean="0">
                <a:solidFill>
                  <a:srgbClr val="FF0000"/>
                </a:solidFill>
              </a:rPr>
              <a:t>величин</a:t>
            </a:r>
            <a:endParaRPr lang="ru-RU" sz="35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dirty="0"/>
          </a:p>
        </p:txBody>
      </p:sp>
      <p:pic>
        <p:nvPicPr>
          <p:cNvPr id="14338" name="Picture 2" descr="F:\картинки\Презентация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994722"/>
            <a:ext cx="2343150" cy="175510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488" y="837606"/>
            <a:ext cx="7886700" cy="1337732"/>
          </a:xfrm>
        </p:spPr>
        <p:txBody>
          <a:bodyPr/>
          <a:lstStyle/>
          <a:p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72535" y="198196"/>
            <a:ext cx="64846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ПРЕДСТАВЛЕНИЕ  ОТЧЕТНОСТИ </a:t>
            </a:r>
            <a:endParaRPr lang="ru-RU" sz="32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9269" y="6352483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925433"/>
            <a:ext cx="1638301" cy="1381506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53893"/>
              </p:ext>
            </p:extLst>
          </p:nvPr>
        </p:nvGraphicFramePr>
        <p:xfrm>
          <a:off x="624840" y="952498"/>
          <a:ext cx="7955280" cy="516636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60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5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98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u="none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u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ОТЧЕТ </a:t>
                      </a:r>
                      <a:br>
                        <a:rPr lang="ru-RU" altLang="ru-RU" sz="2000" b="1" u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altLang="ru-RU" sz="2000" b="1" u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 ЭЛЕКТРОННОМ ВИДЕ</a:t>
                      </a:r>
                    </a:p>
                    <a:p>
                      <a:pPr algn="ctr"/>
                      <a:endParaRPr lang="ru-RU" sz="2000" b="0" u="none" dirty="0">
                        <a:solidFill>
                          <a:srgbClr val="32405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kern="1200" dirty="0" smtClean="0">
                        <a:ln w="11430"/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kern="1200" dirty="0" smtClean="0">
                        <a:ln w="11430"/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u="none" kern="1200" dirty="0" smtClean="0">
                        <a:ln w="11430"/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представляется с использованием </a:t>
                      </a:r>
                      <a:br>
                        <a:rPr lang="ru-RU" sz="20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20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специализированного программного</a:t>
                      </a:r>
                      <a:r>
                        <a:rPr lang="ru-RU" sz="2000" b="0" u="none" kern="1200" baseline="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обеспечения, не позднее установленного</a:t>
                      </a:r>
                      <a:br>
                        <a:rPr lang="ru-RU" sz="20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20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срока представления отчета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kern="1200" dirty="0">
                        <a:ln w="11430"/>
                        <a:solidFill>
                          <a:srgbClr val="F57B1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242">
                <a:tc>
                  <a:txBody>
                    <a:bodyPr/>
                    <a:lstStyle/>
                    <a:p>
                      <a:pPr marL="68580" algn="ctr" fontAlgn="auto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defRPr/>
                      </a:pPr>
                      <a:endParaRPr lang="ru-RU" altLang="ru-RU" sz="2000" b="1" u="none" dirty="0" smtClean="0">
                        <a:solidFill>
                          <a:srgbClr val="32405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2000" b="0" u="none" dirty="0">
                        <a:solidFill>
                          <a:srgbClr val="32405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Дата начала сбора формы размещена </a:t>
                      </a:r>
                      <a:br>
                        <a:rPr lang="ru-RU" altLang="ru-RU" sz="18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altLang="ru-RU" sz="18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сайте </a:t>
                      </a:r>
                      <a:r>
                        <a:rPr lang="ru-RU" altLang="ru-RU" sz="1800" b="0" u="none" kern="1200" dirty="0" err="1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Белстата</a:t>
                      </a:r>
                      <a:r>
                        <a:rPr lang="ru-RU" altLang="ru-RU" sz="1800" b="0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рубрике «Календарь респондента»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BELSTAT.GOV.BY</a:t>
                      </a:r>
                      <a:r>
                        <a:rPr lang="en-US" sz="1600" b="1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600" b="1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РЕСПОНДЕНТАМ/КАЛЕНДАРЬ</a:t>
                      </a:r>
                      <a:r>
                        <a:rPr lang="ru-RU" sz="1600" b="1" u="none" kern="1200" baseline="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kern="1200" dirty="0" smtClean="0">
                          <a:ln w="11430"/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РЕСПОНДЕНТА</a:t>
                      </a:r>
                      <a:endParaRPr lang="ru-RU" altLang="ru-RU" sz="1600" b="1" u="none" kern="1200" dirty="0" smtClean="0">
                        <a:ln w="11430"/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u="none" kern="1200" dirty="0" smtClean="0">
                        <a:ln w="11430"/>
                        <a:solidFill>
                          <a:srgbClr val="F57B1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00" y="2093073"/>
            <a:ext cx="1638301" cy="13815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5640" y="3954780"/>
            <a:ext cx="5402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99" y="4124057"/>
            <a:ext cx="1638301" cy="158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Объект 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" b="18018"/>
          <a:stretch>
            <a:fillRect/>
          </a:stretch>
        </p:blipFill>
        <p:spPr>
          <a:xfrm>
            <a:off x="395288" y="260350"/>
            <a:ext cx="8229600" cy="5616575"/>
          </a:xfrm>
        </p:spPr>
      </p:pic>
      <p:sp>
        <p:nvSpPr>
          <p:cNvPr id="11" name="TextBox 10"/>
          <p:cNvSpPr txBox="1"/>
          <p:nvPr/>
        </p:nvSpPr>
        <p:spPr>
          <a:xfrm>
            <a:off x="971600" y="404664"/>
            <a:ext cx="756084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https://www.belstat.gov.by/informatsiya-dlya-respondenta/elektronnaya-otchetnost/</a:t>
            </a:r>
            <a:endParaRPr lang="ru-RU" dirty="0">
              <a:ln>
                <a:solidFill>
                  <a:srgbClr val="FF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59338" y="1989138"/>
            <a:ext cx="1081087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484438" y="1050925"/>
            <a:ext cx="2266950" cy="1082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1" name="Прямая со стрелкой 30720"/>
          <p:cNvCxnSpPr/>
          <p:nvPr/>
        </p:nvCxnSpPr>
        <p:spPr>
          <a:xfrm>
            <a:off x="5940425" y="2708275"/>
            <a:ext cx="431800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30724"/>
          <p:cNvSpPr txBox="1"/>
          <p:nvPr/>
        </p:nvSpPr>
        <p:spPr>
          <a:xfrm>
            <a:off x="683568" y="5445224"/>
            <a:ext cx="784887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Необходимое условие предоставления отчета в электронном </a:t>
            </a: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виде – </a:t>
            </a:r>
          </a:p>
          <a:p>
            <a:pPr algn="ctr">
              <a:defRPr/>
            </a:pP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у организации средств электронной цифровой подписи</a:t>
            </a:r>
          </a:p>
        </p:txBody>
      </p:sp>
      <p:sp>
        <p:nvSpPr>
          <p:cNvPr id="30728" name="TextBox 30727"/>
          <p:cNvSpPr txBox="1"/>
          <p:nvPr/>
        </p:nvSpPr>
        <p:spPr>
          <a:xfrm>
            <a:off x="6372225" y="2636838"/>
            <a:ext cx="2016125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DA1F28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Электронная отчетность</a:t>
            </a:r>
          </a:p>
        </p:txBody>
      </p:sp>
      <p:sp>
        <p:nvSpPr>
          <p:cNvPr id="30729" name="TextBox 30728"/>
          <p:cNvSpPr txBox="1"/>
          <p:nvPr/>
        </p:nvSpPr>
        <p:spPr>
          <a:xfrm>
            <a:off x="6373813" y="3379796"/>
            <a:ext cx="201612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DA1F28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«Электронная отчетность» онлайн</a:t>
            </a:r>
          </a:p>
          <a:p>
            <a:pPr>
              <a:defRPr/>
            </a:pPr>
            <a:r>
              <a:rPr lang="ru-RU" sz="1500" b="1" dirty="0">
                <a:solidFill>
                  <a:srgbClr val="DA1F28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«Электронная отчетность» офлайн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9269" y="6352483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46050" y="60988"/>
            <a:ext cx="8674100" cy="9286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alt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ОСНОВНЫЕ ХАРАКТЕРИСТИКИ СПОСОБОВ ФОРМИРОВАНИЯ </a:t>
            </a:r>
          </a:p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alt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ПЕРЕДАЧИ ЭЛЕКТРОННОЙ ОТЧЕТНОСТИ И ИХ СРАВНЕНИЕ </a:t>
            </a:r>
            <a:endParaRPr lang="ru-RU" alt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Номер слайда 4"/>
          <p:cNvSpPr txBox="1">
            <a:spLocks/>
          </p:cNvSpPr>
          <p:nvPr/>
        </p:nvSpPr>
        <p:spPr bwMode="auto">
          <a:xfrm>
            <a:off x="146050" y="62103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ru-RU" altLang="ru-RU" b="1">
              <a:solidFill>
                <a:srgbClr val="7F7F7F"/>
              </a:solidFill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4650" y="922338"/>
          <a:ext cx="8445500" cy="5631128"/>
        </p:xfrm>
        <a:graphic>
          <a:graphicData uri="http://schemas.openxmlformats.org/drawingml/2006/table">
            <a:tbl>
              <a:tblPr/>
              <a:tblGrid>
                <a:gridCol w="4500133"/>
                <a:gridCol w="2173378"/>
                <a:gridCol w="1771989"/>
              </a:tblGrid>
              <a:tr h="4014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ХАРАКТЕРИСТИКА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B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РЕЖИМ</a:t>
                      </a:r>
                      <a:r>
                        <a:rPr kumimoji="0" lang="en-US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 ON-LINE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B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РЕЖИМ OFF-LINE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BED"/>
                    </a:solidFill>
                  </a:tcPr>
                </a:tc>
              </a:tr>
              <a:tr h="4307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способ ввода первичных данных в отчеты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 помощью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веб-браузера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 помощью прикладного  ПО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установка программы для подготовки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отчетов на компьютер респондента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отслеживание и установка обновления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программного обеспечения 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 требуется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Происходит при соединении с ПЦ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получение списка форм для отчетности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сроков их представления 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Индивидуальный перечень 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Полный перечень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25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использование накопленной базы данных ЕИСГС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арифметический и логический контроль правильности 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полноты заполнения формы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уровня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уровень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25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tabLst>
                          <a:tab pos="1255713" algn="l"/>
                        </a:tabLst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tabLst>
                          <a:tab pos="1255713" algn="l"/>
                        </a:tabLst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tabLst>
                          <a:tab pos="1255713" algn="l"/>
                        </a:tabLst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tabLst>
                          <a:tab pos="1255713" algn="l"/>
                        </a:tabLst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tabLst>
                          <a:tab pos="1255713" algn="l"/>
                        </a:tabLst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tabLst>
                          <a:tab pos="1255713" algn="l"/>
                        </a:tabLst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tabLst>
                          <a:tab pos="1255713" algn="l"/>
                        </a:tabLst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tabLst>
                          <a:tab pos="1255713" algn="l"/>
                        </a:tabLst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tabLst>
                          <a:tab pos="1255713" algn="l"/>
                        </a:tabLst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5713" algn="l"/>
                        </a:tabLst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распечатка заполненного отчета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получение информации о статусе отправленных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отчетов (подтверждение в виде электронной квитанции)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440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оповещение респондента о предстоящем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сроке сбора отчетов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e-mail,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Напоминание на портале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информационная поддержка респондентов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(сервис «служба поддержки» - обратная связь)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получение сведений о допущенных нарушениях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отчетной дисциплины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11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►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информирование респондентов путем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рассылки респондентам текстовых сообщений</a:t>
                      </a:r>
                    </a:p>
                  </a:txBody>
                  <a:tcPr marL="28380" marR="28380" marT="400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47058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8380" marR="28380" marT="400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77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A1AF28B-CEDE-49E9-AD17-6724D29B5BB9}" type="slidenum">
              <a:rPr lang="en-US" altLang="ru-RU" smtClean="0"/>
              <a:pPr eaLnBrk="1" hangingPunct="1"/>
              <a:t>25</a:t>
            </a:fld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2855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5448978"/>
            <a:ext cx="2112271" cy="12530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139921"/>
            <a:ext cx="9144000" cy="108204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ОТСУТСТВИЕ  ФОРМЫ  В  </a:t>
            </a:r>
            <a:r>
              <a:rPr lang="ru-RU" altLang="ru-RU" sz="32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КАЛЕНДАРЕ </a:t>
            </a:r>
            <a:r>
              <a:rPr lang="ru-RU" altLang="ru-RU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 СБОРА </a:t>
            </a:r>
            <a:r>
              <a:rPr lang="ru-RU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МНОГОФУНКЦИОНАЛЬНОГО  ВЕБ-ПОРТАЛА</a:t>
            </a:r>
            <a:endParaRPr lang="ru-RU" sz="32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" y="1295400"/>
            <a:ext cx="48768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3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 РЕСПОНДЕНТА</a:t>
            </a:r>
            <a:r>
              <a:rPr lang="ru-RU" altLang="ru-RU" sz="23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3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МОЖЕТ БЫТЬ ВЫЗВАНО СЛЕДУЮЩИМИ  ФАКТОРАМИ: </a:t>
            </a:r>
          </a:p>
          <a:p>
            <a:endParaRPr lang="ru-RU" alt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включен многопользовательский режим</a:t>
            </a:r>
            <a:r>
              <a:rPr lang="en-US" altLang="ru-RU" sz="2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 не назначена </a:t>
            </a:r>
            <a: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администратором </a:t>
            </a: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форма для просмотра и (или) корректировки,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создания и других действий с </a:t>
            </a:r>
            <a: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формами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 не введена, удалена (выборочное обследование) </a:t>
            </a:r>
            <a: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форма </a:t>
            </a: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работником </a:t>
            </a:r>
            <a: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/>
            </a:r>
            <a:b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</a:br>
            <a: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органа </a:t>
            </a: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государственной статистики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200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в пункте меню Календаря </a:t>
            </a:r>
            <a:r>
              <a:rPr lang="ru-RU" altLang="ru-RU" sz="2200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сбора</a:t>
            </a:r>
            <a:endParaRPr lang="ru-RU" altLang="ru-RU" sz="2200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altLang="ru-RU" sz="22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2140" y="2573570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b="1" dirty="0">
                <a:ln w="1905"/>
                <a:solidFill>
                  <a:srgbClr val="3099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РЕШЕНИЕ:</a:t>
            </a:r>
            <a:r>
              <a:rPr lang="ru-RU" alt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9917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необходимо обратиться к администратору на </a:t>
            </a:r>
            <a:br>
              <a:rPr lang="ru-RU" altLang="ru-RU" sz="2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стороне респондента</a:t>
            </a:r>
            <a:endParaRPr lang="ru-RU" altLang="ru-RU" sz="2200" b="1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2140" y="4320048"/>
            <a:ext cx="3604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b="1" dirty="0">
                <a:ln w="1905"/>
                <a:solidFill>
                  <a:srgbClr val="30991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РЕШЕНИЕ: </a:t>
            </a:r>
            <a:r>
              <a:rPr lang="ru-RU" altLang="ru-RU" sz="22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необходимо обратиться в орган государственной </a:t>
            </a:r>
            <a:br>
              <a:rPr lang="ru-RU" altLang="ru-RU" sz="22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</a:br>
            <a:r>
              <a:rPr lang="ru-RU" altLang="ru-RU" sz="22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статистики</a:t>
            </a: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endParaRPr lang="ru-RU" altLang="ru-RU" sz="2000" b="1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860798" y="3296845"/>
            <a:ext cx="726948" cy="242316"/>
          </a:xfrm>
          <a:prstGeom prst="rightArrow">
            <a:avLst/>
          </a:prstGeom>
          <a:solidFill>
            <a:srgbClr val="3099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09917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801362" y="4926221"/>
            <a:ext cx="726948" cy="242316"/>
          </a:xfrm>
          <a:prstGeom prst="rightArrow">
            <a:avLst/>
          </a:prstGeom>
          <a:solidFill>
            <a:srgbClr val="3099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898633"/>
            <a:ext cx="3937583" cy="2442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42899" y="853949"/>
            <a:ext cx="3657600" cy="27055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658" y="0"/>
            <a:ext cx="9251658" cy="1035746"/>
          </a:xfrm>
        </p:spPr>
        <p:txBody>
          <a:bodyPr>
            <a:normAutofit/>
          </a:bodyPr>
          <a:lstStyle/>
          <a:p>
            <a:pPr lvl="0" algn="ctr" fontAlgn="b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3500" b="1" dirty="0">
                <a:ln w="1905"/>
                <a:solidFill>
                  <a:srgbClr val="D7516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ПРЕДСТАВЛЕНИЕ </a:t>
            </a:r>
            <a:r>
              <a:rPr lang="ru-RU" sz="3500" b="1" dirty="0" smtClean="0">
                <a:ln w="1905"/>
                <a:solidFill>
                  <a:srgbClr val="D7516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ОТЧЕТНОСТИ В </a:t>
            </a:r>
            <a:r>
              <a:rPr lang="ru-RU" sz="3500" b="1" dirty="0">
                <a:ln w="1905"/>
                <a:solidFill>
                  <a:srgbClr val="D7516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РЕЖИМЕ </a:t>
            </a:r>
            <a:r>
              <a:rPr lang="ru-RU" sz="3500" b="1" dirty="0" smtClean="0">
                <a:ln w="1905"/>
                <a:solidFill>
                  <a:srgbClr val="D7516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ОНЛАЙН</a:t>
            </a:r>
            <a:endParaRPr lang="ru-RU" sz="3500" dirty="0">
              <a:latin typeface="Franklin Gothic Medium Cond" panose="020B06060304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974" y="1023148"/>
            <a:ext cx="3109226" cy="167867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altLang="ru-RU" sz="8000" u="sng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Контроль</a:t>
            </a:r>
            <a:r>
              <a:rPr lang="ru-RU" altLang="ru-RU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8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предоставляемых данных юридического лица </a:t>
            </a:r>
            <a:r>
              <a:rPr lang="ru-RU" altLang="ru-RU" sz="8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8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altLang="ru-RU" sz="8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altLang="ru-RU" sz="8000" dirty="0">
                <a:solidFill>
                  <a:srgbClr val="002060"/>
                </a:solidFill>
                <a:latin typeface="Arial Narrow" panose="020B0606020202030204" pitchFamily="34" charset="0"/>
              </a:rPr>
              <a:t>режиме онлайн, в том числе с данными отчетов предыдущих периодов,  </a:t>
            </a:r>
            <a:r>
              <a:rPr lang="ru-RU" altLang="ru-RU" sz="8000" u="sng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позволит избежать нарушений отчетной дисциплины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0482" y="3134640"/>
            <a:ext cx="4647618" cy="34442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lnSpc>
                <a:spcPct val="80000"/>
              </a:lnSpc>
              <a:defRPr/>
            </a:pPr>
            <a:endParaRPr lang="ru-RU" sz="2200" dirty="0" smtClean="0">
              <a:solidFill>
                <a:srgbClr val="324057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 fontAlgn="b">
              <a:lnSpc>
                <a:spcPct val="80000"/>
              </a:lnSpc>
              <a:defRPr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По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техническим вопросам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представления государственной статистической отчетности 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в виде электронного документа </a:t>
            </a:r>
            <a:b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в режиме онлайн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можно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обращаться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по телефону </a:t>
            </a:r>
          </a:p>
          <a:p>
            <a:pPr algn="ctr" fontAlgn="b">
              <a:defRPr/>
            </a:pPr>
            <a:r>
              <a:rPr lang="ru-RU" sz="2410" b="1" dirty="0" smtClean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Arial" charset="0"/>
              </a:rPr>
              <a:t>371 01 80</a:t>
            </a:r>
            <a:endParaRPr lang="ru-RU" sz="2410" dirty="0">
              <a:solidFill>
                <a:srgbClr val="324057"/>
              </a:solidFill>
            </a:endParaRPr>
          </a:p>
          <a:p>
            <a:pPr algn="ctr" fontAlgn="b">
              <a:lnSpc>
                <a:spcPct val="80000"/>
              </a:lnSpc>
              <a:defRPr/>
            </a:pPr>
            <a:endParaRPr lang="ru-RU" sz="22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9269" y="6352483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84" y="1319168"/>
            <a:ext cx="2884441" cy="16757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39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3643953"/>
            <a:ext cx="4330164" cy="2687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79" y="232014"/>
            <a:ext cx="7886700" cy="1337732"/>
          </a:xfrm>
        </p:spPr>
        <p:txBody>
          <a:bodyPr>
            <a:normAutofit fontScale="90000"/>
          </a:bodyPr>
          <a:lstStyle/>
          <a:p>
            <a:r>
              <a:rPr lang="ru-RU" altLang="ru-RU" sz="3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altLang="ru-RU" sz="3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r>
              <a:rPr lang="ru-RU" altLang="ru-RU" sz="33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ПО </a:t>
            </a:r>
            <a:r>
              <a:rPr lang="ru-RU" altLang="ru-RU" sz="33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ВОПРОСАМ МЕТОДОЛОГИИ ЗАПОЛНЕНИЯ ОТЧЕТНОСТИ МОЖНО ОБРАЩАТЬСЯ </a:t>
            </a:r>
            <a:r>
              <a:rPr lang="ru-RU" altLang="ru-RU" sz="33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ПО </a:t>
            </a:r>
            <a:r>
              <a:rPr lang="ru-RU" altLang="ru-RU" sz="33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anose="020B0606030402020204" pitchFamily="34" charset="0"/>
              </a:rPr>
              <a:t>ТЕЛЕФОНАМ:</a:t>
            </a:r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03397"/>
              </p:ext>
            </p:extLst>
          </p:nvPr>
        </p:nvGraphicFramePr>
        <p:xfrm>
          <a:off x="582305" y="1610436"/>
          <a:ext cx="4235355" cy="4251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70579"/>
                <a:gridCol w="1364776"/>
              </a:tblGrid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Заводской</a:t>
                      </a:r>
                      <a:r>
                        <a:rPr lang="ru-RU" sz="2500" b="0" baseline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356 56 19</a:t>
                      </a:r>
                      <a:endParaRPr lang="ru-RU" sz="25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Ленинский</a:t>
                      </a:r>
                      <a:r>
                        <a:rPr lang="ru-RU" sz="2500" b="0" baseline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375 78 41</a:t>
                      </a:r>
                      <a:endParaRPr lang="ru-RU" sz="25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Московский 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375 78 41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Октябрьский 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375 78 41</a:t>
                      </a:r>
                      <a:endParaRPr lang="ru-RU" sz="25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Партизанский 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356 56 19</a:t>
                      </a:r>
                      <a:endParaRPr lang="ru-RU" sz="25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Первомайский 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392 60 94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Советский 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392 60 94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err="1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Фрунзенский</a:t>
                      </a:r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342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6">
                <a:tc>
                  <a:txBody>
                    <a:bodyPr/>
                    <a:lstStyle/>
                    <a:p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Центральный</a:t>
                      </a:r>
                      <a:r>
                        <a:rPr lang="ru-RU" sz="2500" b="0" baseline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500" b="0" dirty="0" smtClean="0"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396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51</a:t>
                      </a:r>
                      <a:endParaRPr lang="ru-RU" sz="2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25998"/>
              </p:ext>
            </p:extLst>
          </p:nvPr>
        </p:nvGraphicFramePr>
        <p:xfrm>
          <a:off x="5120137" y="1596790"/>
          <a:ext cx="3423362" cy="19755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23362"/>
              </a:tblGrid>
              <a:tr h="451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г. Минск,</a:t>
                      </a:r>
                      <a:r>
                        <a:rPr lang="ru-RU" sz="2500" b="0" baseline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500" b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ул. Захарова, 31 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476">
                <a:tc>
                  <a:txBody>
                    <a:bodyPr/>
                    <a:lstStyle/>
                    <a:p>
                      <a:r>
                        <a:rPr lang="ru-RU" sz="2500" b="0" dirty="0" err="1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каб</a:t>
                      </a:r>
                      <a:r>
                        <a:rPr lang="ru-RU" sz="2500" b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. 308АП, 309П, 309АП, </a:t>
                      </a:r>
                      <a:endParaRPr lang="ru-RU" sz="2500" b="0" dirty="0">
                        <a:solidFill>
                          <a:srgbClr val="2A125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8.00</a:t>
                      </a:r>
                      <a:r>
                        <a:rPr lang="ru-RU" sz="2500" b="0" baseline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ru-RU" sz="2500" b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17.00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обед 13.00</a:t>
                      </a:r>
                      <a:r>
                        <a:rPr lang="ru-RU" sz="2500" b="0" baseline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 – </a:t>
                      </a:r>
                      <a:r>
                        <a:rPr lang="ru-RU" sz="2500" b="0" dirty="0" smtClean="0">
                          <a:ln w="10160">
                            <a:noFill/>
                            <a:prstDash val="solid"/>
                          </a:ln>
                          <a:solidFill>
                            <a:srgbClr val="2A1255"/>
                          </a:solidFill>
                          <a:latin typeface="Arial Narrow" panose="020B0606020202030204" pitchFamily="34" charset="0"/>
                        </a:rPr>
                        <a:t>14.00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9269" y="6352483"/>
            <a:ext cx="2057400" cy="365125"/>
          </a:xfrm>
        </p:spPr>
        <p:txBody>
          <a:bodyPr/>
          <a:lstStyle/>
          <a:p>
            <a:fld id="{1FE8DF1E-33BB-4377-9A26-35481BA06C7C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97" y="434866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ОТЧЕТ ПРЕДСТАВЛЯЮТ</a:t>
            </a:r>
            <a:endParaRPr lang="ru-RU" sz="5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8997" y="1726223"/>
            <a:ext cx="85344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юридические лица,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обособленные </a:t>
            </a:r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подразделения юридических лиц, имеющие отдельный баланс, осуществляющие </a:t>
            </a:r>
            <a:r>
              <a:rPr lang="ru-RU" sz="32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туристическую деятельность </a:t>
            </a:r>
            <a:endParaRPr lang="ru-RU" sz="2800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2558" y="4480577"/>
            <a:ext cx="3266659" cy="1752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Срок</a:t>
            </a:r>
          </a:p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п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редставления</a:t>
            </a:r>
          </a:p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не позднее                   26 января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202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г.</a:t>
            </a:r>
          </a:p>
          <a:p>
            <a:pPr algn="ctr">
              <a:defRPr/>
            </a:pP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746174" y="4967429"/>
            <a:ext cx="987212" cy="56384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 Narrow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0" y="391650"/>
            <a:ext cx="1190272" cy="1226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44" y="4350173"/>
            <a:ext cx="2105025" cy="23622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365" y="4581404"/>
            <a:ext cx="13197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</a:t>
            </a:r>
            <a:endParaRPr lang="ru-RU" sz="23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6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83" y="694593"/>
            <a:ext cx="8229600" cy="762000"/>
          </a:xfrm>
        </p:spPr>
        <p:txBody>
          <a:bodyPr>
            <a:noAutofit/>
          </a:bodyPr>
          <a:lstStyle/>
          <a:p>
            <a:pPr marL="0" indent="0" algn="ctr"/>
            <a:r>
              <a:rPr lang="ru-RU" altLang="ru-RU" sz="5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   ОТЧЕТ  НЕ  ПРЕДСТАВЛЯЮТ</a:t>
            </a:r>
            <a:endParaRPr lang="ru-RU" altLang="ru-RU" sz="5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544638"/>
            <a:ext cx="8229600" cy="4856162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dirty="0" smtClean="0"/>
          </a:p>
          <a:p>
            <a:pPr marL="0" indent="0" algn="ctr">
              <a:buFont typeface="Wingdings 2" pitchFamily="18" charset="2"/>
              <a:buNone/>
            </a:pPr>
            <a:endParaRPr lang="ru-RU" altLang="ru-RU" sz="4400" b="1" i="1" u="sng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altLang="ru-RU" sz="4400" b="1" i="1" u="sng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96695" y="1874011"/>
            <a:ext cx="914400" cy="990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84500" y="3115996"/>
            <a:ext cx="4060339" cy="261011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Организации, которые в отчётном году не </a:t>
            </a:r>
            <a:r>
              <a:rPr lang="ru-RU" sz="2000" dirty="0" smtClean="0">
                <a:solidFill>
                  <a:srgbClr val="002060"/>
                </a:solidFill>
              </a:rPr>
              <a:t>осуществляли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туристическую </a:t>
            </a:r>
            <a:r>
              <a:rPr lang="ru-RU" sz="2000" dirty="0">
                <a:solidFill>
                  <a:srgbClr val="002060"/>
                </a:solidFill>
              </a:rPr>
              <a:t>деятельность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(не </a:t>
            </a:r>
            <a:r>
              <a:rPr lang="ru-RU" sz="2000" b="1" dirty="0" smtClean="0">
                <a:solidFill>
                  <a:srgbClr val="002060"/>
                </a:solidFill>
              </a:rPr>
              <a:t>занимались реализацией туров </a:t>
            </a:r>
            <a:r>
              <a:rPr lang="ru-RU" sz="2000" b="1" dirty="0">
                <a:solidFill>
                  <a:srgbClr val="002060"/>
                </a:solidFill>
              </a:rPr>
              <a:t>или </a:t>
            </a:r>
            <a:r>
              <a:rPr lang="ru-RU" sz="2000" b="1" dirty="0" smtClean="0">
                <a:solidFill>
                  <a:srgbClr val="002060"/>
                </a:solidFill>
              </a:rPr>
              <a:t>отдельных туристических услуг,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отсутствовала выручка </a:t>
            </a:r>
            <a:r>
              <a:rPr lang="ru-RU" sz="2000" b="1" dirty="0">
                <a:solidFill>
                  <a:srgbClr val="002060"/>
                </a:solidFill>
              </a:rPr>
              <a:t>от оказания туристических услуг)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45269" y="3133686"/>
            <a:ext cx="4030014" cy="261011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Организации, которые не </a:t>
            </a:r>
            <a:r>
              <a:rPr lang="ru-RU" sz="2000" dirty="0" smtClean="0">
                <a:solidFill>
                  <a:srgbClr val="002060"/>
                </a:solidFill>
              </a:rPr>
              <a:t>являлись </a:t>
            </a:r>
            <a:r>
              <a:rPr lang="ru-RU" sz="2000" dirty="0">
                <a:solidFill>
                  <a:srgbClr val="002060"/>
                </a:solidFill>
              </a:rPr>
              <a:t>туроператорами или </a:t>
            </a:r>
            <a:r>
              <a:rPr lang="ru-RU" sz="2000" dirty="0" err="1">
                <a:solidFill>
                  <a:srgbClr val="002060"/>
                </a:solidFill>
              </a:rPr>
              <a:t>турагентами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оказывали </a:t>
            </a:r>
            <a:r>
              <a:rPr lang="ru-RU" sz="2000" dirty="0">
                <a:solidFill>
                  <a:srgbClr val="002060"/>
                </a:solidFill>
              </a:rPr>
              <a:t>только отдельные туристические услуги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(оформляли документы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для </a:t>
            </a:r>
            <a:r>
              <a:rPr lang="ru-RU" sz="2000" b="1" dirty="0">
                <a:solidFill>
                  <a:srgbClr val="002060"/>
                </a:solidFill>
              </a:rPr>
              <a:t>выезда за рубеж,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бронировали билеты)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03076" y="1874011"/>
            <a:ext cx="914400" cy="990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0" y="450142"/>
            <a:ext cx="1172131" cy="1226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81354" y="1413804"/>
            <a:ext cx="8693833" cy="54441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altLang="ru-RU" sz="3300" b="1" dirty="0" smtClean="0">
                <a:solidFill>
                  <a:srgbClr val="002060"/>
                </a:solidFill>
                <a:latin typeface="Arial Narrow" pitchFamily="34" charset="0"/>
              </a:rPr>
              <a:t>Туристическая деятельность</a:t>
            </a:r>
            <a:r>
              <a:rPr lang="ru-RU" altLang="ru-RU" sz="29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sz="3300" dirty="0" smtClean="0">
                <a:solidFill>
                  <a:srgbClr val="002060"/>
                </a:solidFill>
                <a:latin typeface="Arial Narrow" pitchFamily="34" charset="0"/>
              </a:rPr>
              <a:t>– </a:t>
            </a: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туроператорская и турагентская деятельность</a:t>
            </a:r>
          </a:p>
          <a:p>
            <a:pPr marL="0" indent="0" algn="just">
              <a:buFont typeface="Wingdings 2" pitchFamily="18" charset="2"/>
              <a:buNone/>
            </a:pPr>
            <a:endParaRPr lang="ru-RU" altLang="ru-RU" sz="29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ru-RU" altLang="ru-RU" sz="3300" b="1" dirty="0" smtClean="0">
                <a:solidFill>
                  <a:srgbClr val="002060"/>
                </a:solidFill>
                <a:latin typeface="Arial Narrow" pitchFamily="34" charset="0"/>
              </a:rPr>
              <a:t>Турагентская деятельность  </a:t>
            </a:r>
            <a:r>
              <a:rPr lang="ru-RU" altLang="ru-RU" sz="3300" dirty="0" smtClean="0">
                <a:solidFill>
                  <a:srgbClr val="002060"/>
                </a:solidFill>
                <a:latin typeface="Arial Narrow" pitchFamily="34" charset="0"/>
              </a:rPr>
              <a:t>–  </a:t>
            </a: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предпринимательская деятельность </a:t>
            </a:r>
            <a:r>
              <a:rPr lang="ru-RU" altLang="ru-RU" sz="2900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altLang="ru-RU" sz="2900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юридических лиц или индивидуальных предпринимателей (</a:t>
            </a:r>
            <a:r>
              <a:rPr lang="ru-RU" altLang="ru-RU" sz="2900" b="1" i="1" dirty="0" err="1" smtClean="0">
                <a:solidFill>
                  <a:srgbClr val="002060"/>
                </a:solidFill>
                <a:latin typeface="Arial Narrow" pitchFamily="34" charset="0"/>
              </a:rPr>
              <a:t>турагентов</a:t>
            </a: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) </a:t>
            </a:r>
            <a:b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по продвижению, реализации туров, сформированных туроператорами – </a:t>
            </a:r>
            <a:b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резидентами Республики Беларусь, участникам туристической деятельности, </a:t>
            </a:r>
            <a:b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а также по оказанию отдельных услуг, связанных с организацией туристического путешествия</a:t>
            </a:r>
          </a:p>
          <a:p>
            <a:pPr marL="0" indent="0" algn="just">
              <a:buFont typeface="Wingdings 2" pitchFamily="18" charset="2"/>
              <a:buNone/>
            </a:pPr>
            <a:endParaRPr lang="ru-RU" altLang="ru-RU" sz="29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z="3300" b="1" dirty="0" smtClean="0">
                <a:solidFill>
                  <a:srgbClr val="002060"/>
                </a:solidFill>
                <a:latin typeface="Arial Narrow" pitchFamily="34" charset="0"/>
              </a:rPr>
              <a:t>Туроператорская деятельность </a:t>
            </a:r>
            <a:r>
              <a:rPr lang="ru-RU" altLang="ru-RU" sz="3300" dirty="0" smtClean="0">
                <a:solidFill>
                  <a:srgbClr val="002060"/>
                </a:solidFill>
                <a:latin typeface="Arial Narrow" pitchFamily="34" charset="0"/>
              </a:rPr>
              <a:t>– </a:t>
            </a:r>
          </a:p>
          <a:p>
            <a:pPr marL="0" indent="0">
              <a:lnSpc>
                <a:spcPct val="110000"/>
              </a:lnSpc>
              <a:buFont typeface="Wingdings 2" pitchFamily="18" charset="2"/>
              <a:buNone/>
            </a:pP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предпринимательская деятельность юридических лиц </a:t>
            </a:r>
            <a:r>
              <a:rPr lang="ru-RU" altLang="ru-RU" sz="2900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altLang="ru-RU" sz="2900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ru-RU" altLang="ru-RU" sz="2900" b="1" i="1" dirty="0" smtClean="0">
                <a:solidFill>
                  <a:srgbClr val="002060"/>
                </a:solidFill>
                <a:latin typeface="Arial Narrow" pitchFamily="34" charset="0"/>
              </a:rPr>
              <a:t>туроператоров</a:t>
            </a: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) по формированию, продвижению, </a:t>
            </a:r>
            <a:b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реализации туров, в том числе сформированных другими </a:t>
            </a:r>
            <a:b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туроператорами, включая нерезидентов Республики Беларусь, </a:t>
            </a:r>
            <a:b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а также по оказанию отдельных услуг, </a:t>
            </a:r>
            <a:b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altLang="ru-RU" sz="2900" dirty="0" smtClean="0">
                <a:solidFill>
                  <a:srgbClr val="002060"/>
                </a:solidFill>
                <a:latin typeface="Arial Narrow" pitchFamily="34" charset="0"/>
              </a:rPr>
              <a:t>связанных с организацией туристического путешествия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200" dirty="0" smtClean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097">
            <a:off x="6434274" y="3995224"/>
            <a:ext cx="2339221" cy="248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495"/>
            <a:ext cx="9144000" cy="1143000"/>
          </a:xfrm>
          <a:extLst/>
        </p:spPr>
        <p:txBody>
          <a:bodyPr/>
          <a:lstStyle/>
          <a:p>
            <a:pPr algn="ctr">
              <a:defRPr/>
            </a:pPr>
            <a:r>
              <a:rPr lang="ru-RU" altLang="ru-RU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ОСНОВНЫЕ  ТЕРМИНЫ  И  ИХ  ОПРЕДЕЛЕНИЯ</a:t>
            </a:r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/>
            </a:r>
            <a:b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350" y="189470"/>
            <a:ext cx="91440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ПРИМЕР  ОТРАЖЕНИЯ  ТУРИСТИЧЕСКИХ  УСЛУГ</a:t>
            </a:r>
            <a:endParaRPr lang="ru-RU" altLang="ru-RU" sz="3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14300" y="1371600"/>
            <a:ext cx="8839200" cy="59436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Arial Narrow" pitchFamily="34" charset="0"/>
              </a:rPr>
              <a:t>Данные о туре включаются в отчет </a:t>
            </a:r>
            <a:r>
              <a:rPr lang="ru-RU" altLang="ru-RU" sz="2400" b="1" u="sng" dirty="0" smtClean="0">
                <a:solidFill>
                  <a:srgbClr val="002060"/>
                </a:solidFill>
                <a:latin typeface="Arial Narrow" pitchFamily="34" charset="0"/>
              </a:rPr>
              <a:t>за тот год</a:t>
            </a:r>
            <a:r>
              <a:rPr lang="ru-RU" altLang="ru-RU" sz="2400" dirty="0" smtClean="0">
                <a:solidFill>
                  <a:srgbClr val="002060"/>
                </a:solidFill>
                <a:latin typeface="Arial Narrow" pitchFamily="34" charset="0"/>
              </a:rPr>
              <a:t>, на который приходится </a:t>
            </a:r>
            <a:r>
              <a:rPr lang="ru-RU" altLang="ru-RU" sz="2400" b="1" u="sng" dirty="0" smtClean="0">
                <a:solidFill>
                  <a:srgbClr val="002060"/>
                </a:solidFill>
                <a:latin typeface="Arial Narrow" pitchFamily="34" charset="0"/>
              </a:rPr>
              <a:t>первый день тура</a:t>
            </a:r>
            <a:endParaRPr lang="ru-RU" altLang="ru-RU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dirty="0" smtClean="0">
              <a:solidFill>
                <a:srgbClr val="502652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dirty="0" smtClean="0">
              <a:solidFill>
                <a:srgbClr val="502652"/>
              </a:solidFill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1000" dirty="0" smtClean="0">
              <a:latin typeface="Bookman Old Style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dirty="0" smtClean="0">
              <a:latin typeface="Bookman Old Style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Все стоимостные показатели в отчете заполняются </a:t>
            </a:r>
            <a:r>
              <a:rPr lang="ru-RU" altLang="ru-RU" sz="2400" b="1" u="sng" dirty="0" smtClean="0">
                <a:solidFill>
                  <a:srgbClr val="002060"/>
                </a:solidFill>
              </a:rPr>
              <a:t>в тысячах рублей</a:t>
            </a:r>
            <a:r>
              <a:rPr lang="ru-RU" altLang="ru-RU" sz="2400" u="sng" dirty="0" smtClean="0">
                <a:solidFill>
                  <a:srgbClr val="002060"/>
                </a:solidFill>
              </a:rPr>
              <a:t> с одним знаком после запятой</a:t>
            </a:r>
            <a:r>
              <a:rPr lang="ru-RU" altLang="ru-RU" sz="2400" dirty="0" smtClean="0">
                <a:solidFill>
                  <a:srgbClr val="002060"/>
                </a:solidFill>
              </a:rPr>
              <a:t>, </a:t>
            </a:r>
            <a:r>
              <a:rPr lang="ru-RU" altLang="ru-RU" sz="2400" u="sng" dirty="0" smtClean="0">
                <a:solidFill>
                  <a:srgbClr val="002060"/>
                </a:solidFill>
              </a:rPr>
              <a:t>остальные показатели – </a:t>
            </a:r>
            <a:r>
              <a:rPr lang="ru-RU" altLang="ru-RU" sz="2400" u="sng" dirty="0">
                <a:solidFill>
                  <a:srgbClr val="002060"/>
                </a:solidFill>
              </a:rPr>
              <a:t/>
            </a:r>
            <a:br>
              <a:rPr lang="ru-RU" altLang="ru-RU" sz="2400" u="sng" dirty="0">
                <a:solidFill>
                  <a:srgbClr val="002060"/>
                </a:solidFill>
              </a:rPr>
            </a:br>
            <a:r>
              <a:rPr lang="ru-RU" altLang="ru-RU" sz="2400" b="1" u="sng" dirty="0" smtClean="0">
                <a:solidFill>
                  <a:srgbClr val="002060"/>
                </a:solidFill>
              </a:rPr>
              <a:t>в целых числах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2400" b="1" u="sng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b="1" u="sng" dirty="0" smtClean="0">
              <a:latin typeface="Bookman Old Style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altLang="ru-RU" sz="2400" dirty="0" smtClean="0">
              <a:latin typeface="Bookman Old Style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b="1" u="sng" dirty="0" smtClean="0">
              <a:latin typeface="Arial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dirty="0" smtClean="0">
              <a:latin typeface="Bookman Old Style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b="1" u="sng" dirty="0" smtClean="0">
              <a:latin typeface="Arial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400" b="1" u="sng" dirty="0" smtClean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372226"/>
            <a:ext cx="2667000" cy="762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Минск-Берлин-Минск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3616" y="2181726"/>
            <a:ext cx="2057400" cy="1143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Дата выезда: 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28.12.202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190" y="2252913"/>
            <a:ext cx="2207019" cy="100062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Включаем в отчет</a:t>
            </a:r>
          </a:p>
          <a:p>
            <a:pPr algn="ctr">
              <a:defRPr/>
            </a:pP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</a:t>
            </a:r>
            <a:r>
              <a:rPr lang="en-U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2051" y="5053012"/>
            <a:ext cx="3349663" cy="111918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Стоимость тура: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654,9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5053011"/>
            <a:ext cx="3352800" cy="111918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отчете отражается: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0,7 тыс.руб.</a:t>
            </a:r>
          </a:p>
          <a:p>
            <a:pPr algn="ctr">
              <a:defRPr/>
            </a:pP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60700" y="2562225"/>
            <a:ext cx="457200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894388" y="2573338"/>
            <a:ext cx="457200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11650" y="5459413"/>
            <a:ext cx="533400" cy="3873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уризм\2020-01-31-screenshot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79120" y="147475"/>
            <a:ext cx="3881705" cy="3281524"/>
            <a:chOff x="0" y="569755"/>
            <a:chExt cx="4352636" cy="2743199"/>
          </a:xfrm>
          <a:solidFill>
            <a:schemeClr val="bg1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569755"/>
              <a:ext cx="4352636" cy="2743199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79834" y="703667"/>
              <a:ext cx="3867785" cy="23893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rgbClr val="002060"/>
                  </a:solidFill>
                </a:rPr>
                <a:t>При заполнении кодов </a:t>
              </a:r>
              <a:br>
                <a:rPr lang="ru-RU" sz="2200" kern="1200" dirty="0" smtClean="0">
                  <a:solidFill>
                    <a:srgbClr val="002060"/>
                  </a:solidFill>
                </a:rPr>
              </a:br>
              <a:r>
                <a:rPr lang="ru-RU" sz="2200" kern="1200" dirty="0" smtClean="0">
                  <a:solidFill>
                    <a:srgbClr val="002060"/>
                  </a:solidFill>
                </a:rPr>
                <a:t>стран необходимо руководствоваться Общегосударственным классификатором </a:t>
              </a:r>
              <a:br>
                <a:rPr lang="ru-RU" sz="2200" kern="1200" dirty="0" smtClean="0">
                  <a:solidFill>
                    <a:srgbClr val="002060"/>
                  </a:solidFill>
                </a:rPr>
              </a:br>
              <a:r>
                <a:rPr lang="ru-RU" sz="2200" kern="1200" dirty="0" smtClean="0">
                  <a:solidFill>
                    <a:srgbClr val="002060"/>
                  </a:solidFill>
                </a:rPr>
                <a:t>Республики Беларусь </a:t>
              </a:r>
              <a:br>
                <a:rPr lang="ru-RU" sz="2200" kern="1200" dirty="0" smtClean="0">
                  <a:solidFill>
                    <a:srgbClr val="002060"/>
                  </a:solidFill>
                </a:rPr>
              </a:br>
              <a:r>
                <a:rPr lang="ru-RU" sz="2200" b="1" kern="1200" dirty="0" smtClean="0">
                  <a:solidFill>
                    <a:srgbClr val="002060"/>
                  </a:solidFill>
                </a:rPr>
                <a:t>ОКРБ 017-99 </a:t>
              </a:r>
              <a:br>
                <a:rPr lang="ru-RU" sz="2200" b="1" kern="1200" dirty="0" smtClean="0">
                  <a:solidFill>
                    <a:srgbClr val="002060"/>
                  </a:solidFill>
                </a:rPr>
              </a:br>
              <a:r>
                <a:rPr lang="ru-RU" sz="2200" b="1" kern="1200" dirty="0" smtClean="0">
                  <a:solidFill>
                    <a:srgbClr val="002060"/>
                  </a:solidFill>
                </a:rPr>
                <a:t>«Страны мира» </a:t>
              </a:r>
              <a:endParaRPr lang="ru-RU" sz="2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460825" y="3049811"/>
            <a:ext cx="3923520" cy="3294718"/>
            <a:chOff x="0" y="4114791"/>
            <a:chExt cx="4142636" cy="3020400"/>
          </a:xfrm>
          <a:solidFill>
            <a:schemeClr val="bg1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4114791"/>
              <a:ext cx="4142636" cy="3020400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50424" y="4484158"/>
              <a:ext cx="3684852" cy="235423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rgbClr val="002060"/>
                  </a:solidFill>
                </a:rPr>
                <a:t>Документ размещен </a:t>
              </a:r>
              <a:br>
                <a:rPr lang="ru-RU" sz="2200" kern="1200" dirty="0" smtClean="0">
                  <a:solidFill>
                    <a:srgbClr val="002060"/>
                  </a:solidFill>
                </a:rPr>
              </a:br>
              <a:r>
                <a:rPr lang="ru-RU" sz="2200" kern="1200" dirty="0" smtClean="0">
                  <a:solidFill>
                    <a:srgbClr val="002060"/>
                  </a:solidFill>
                </a:rPr>
                <a:t>на официальном сайте Национального статистического комитета Республики Беларусь </a:t>
              </a:r>
              <a:r>
                <a:rPr lang="ru-RU" sz="2200" kern="1200" dirty="0" smtClean="0">
                  <a:solidFill>
                    <a:schemeClr val="accent6">
                      <a:lumMod val="50000"/>
                    </a:schemeClr>
                  </a:solidFill>
                </a:rPr>
                <a:t/>
              </a:r>
              <a:br>
                <a:rPr lang="ru-RU" sz="2200" kern="1200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sz="2200" b="1" kern="1200" dirty="0" smtClean="0">
                  <a:solidFill>
                    <a:schemeClr val="accent6">
                      <a:lumMod val="50000"/>
                    </a:schemeClr>
                  </a:solidFill>
                  <a:hlinkClick r:id="rId3"/>
                </a:rPr>
                <a:t>http</a:t>
              </a:r>
              <a:r>
                <a:rPr lang="ru-RU" sz="2200" b="1" kern="1200" dirty="0" smtClean="0">
                  <a:solidFill>
                    <a:schemeClr val="accent6">
                      <a:lumMod val="50000"/>
                    </a:schemeClr>
                  </a:solidFill>
                  <a:hlinkClick r:id="rId3"/>
                </a:rPr>
                <a:t>://</a:t>
              </a:r>
              <a:r>
                <a:rPr lang="en-US" sz="2200" b="1" kern="1200" dirty="0" smtClean="0">
                  <a:solidFill>
                    <a:schemeClr val="accent6">
                      <a:lumMod val="50000"/>
                    </a:schemeClr>
                  </a:solidFill>
                  <a:hlinkClick r:id="rId3"/>
                </a:rPr>
                <a:t>www.belstat.gov.by</a:t>
              </a:r>
              <a:r>
                <a:rPr lang="ru-RU" sz="22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/</a:t>
              </a:r>
              <a:br>
                <a:rPr lang="ru-RU" sz="2200" kern="1200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ru-RU" sz="2200" kern="1200" dirty="0" smtClean="0">
                  <a:solidFill>
                    <a:srgbClr val="002060"/>
                  </a:solidFill>
                </a:rPr>
                <a:t>«Классификаторы»/ «Общегосударственные классификаторы </a:t>
              </a:r>
              <a:br>
                <a:rPr lang="ru-RU" sz="2200" kern="1200" dirty="0" smtClean="0">
                  <a:solidFill>
                    <a:srgbClr val="002060"/>
                  </a:solidFill>
                </a:rPr>
              </a:br>
              <a:r>
                <a:rPr lang="ru-RU" sz="2200" kern="1200" dirty="0" smtClean="0">
                  <a:solidFill>
                    <a:srgbClr val="002060"/>
                  </a:solidFill>
                </a:rPr>
                <a:t>Республики Беларусь»</a:t>
              </a:r>
              <a:endParaRPr lang="ru-RU" sz="22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9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567" y="1333256"/>
            <a:ext cx="7886700" cy="4351338"/>
          </a:xfrm>
        </p:spPr>
        <p:txBody>
          <a:bodyPr/>
          <a:lstStyle/>
          <a:p>
            <a:pPr marL="96838" lvl="0" indent="0" algn="just">
              <a:lnSpc>
                <a:spcPct val="80000"/>
              </a:lnSpc>
              <a:buClr>
                <a:srgbClr val="E7BC29"/>
              </a:buClr>
              <a:buNone/>
              <a:defRPr/>
            </a:pPr>
            <a:r>
              <a:rPr lang="ru-RU" altLang="ru-RU" sz="2300" b="1" u="sng" dirty="0">
                <a:solidFill>
                  <a:srgbClr val="002060"/>
                </a:solidFill>
              </a:rPr>
              <a:t>1. Международный туризм:</a:t>
            </a:r>
          </a:p>
          <a:p>
            <a:pPr marL="439738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/>
              <a:t>выездной туризм – </a:t>
            </a:r>
            <a:r>
              <a:rPr lang="ru-RU" altLang="ru-RU" sz="2000" dirty="0">
                <a:solidFill>
                  <a:srgbClr val="002060"/>
                </a:solidFill>
              </a:rPr>
              <a:t>туристическое путешествие граждан Республики Беларусь, а также иностранных граждан и лиц без гражданства, постоянно проживающих в Республике Беларусь, за пределы территории Республики Беларусь</a:t>
            </a:r>
          </a:p>
          <a:p>
            <a:pPr marL="439738" lvl="0" indent="-342900" algn="just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/>
              <a:t>въездной туризм – </a:t>
            </a:r>
            <a:r>
              <a:rPr lang="ru-RU" altLang="ru-RU" sz="2000" dirty="0">
                <a:solidFill>
                  <a:srgbClr val="002060"/>
                </a:solidFill>
              </a:rPr>
              <a:t>туристическое путешествие иностранных граждан и лиц без гражданства, за исключением постоянно проживающих 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в Республике Беларусь, в пределах территории Республики </a:t>
            </a:r>
            <a:r>
              <a:rPr lang="ru-RU" altLang="ru-RU" sz="2000" dirty="0" smtClean="0">
                <a:solidFill>
                  <a:srgbClr val="002060"/>
                </a:solidFill>
              </a:rPr>
              <a:t>Беларусь</a:t>
            </a:r>
            <a:endParaRPr lang="ru-RU" altLang="ru-RU" sz="2000" dirty="0">
              <a:solidFill>
                <a:srgbClr val="809EC2">
                  <a:lumMod val="50000"/>
                </a:srgbClr>
              </a:solidFill>
            </a:endParaRPr>
          </a:p>
          <a:p>
            <a:pPr marL="96838" lvl="0" indent="0" algn="just">
              <a:lnSpc>
                <a:spcPct val="80000"/>
              </a:lnSpc>
              <a:buClr>
                <a:srgbClr val="E7BC29"/>
              </a:buClr>
              <a:buNone/>
              <a:defRPr/>
            </a:pPr>
            <a:endParaRPr lang="ru-RU" altLang="ru-RU" sz="2000" b="1" dirty="0">
              <a:solidFill>
                <a:srgbClr val="809EC2">
                  <a:lumMod val="50000"/>
                </a:srgbClr>
              </a:solidFill>
            </a:endParaRPr>
          </a:p>
          <a:p>
            <a:pPr marL="96838" lvl="0" indent="0" algn="just">
              <a:buClr>
                <a:srgbClr val="E7BC29"/>
              </a:buClr>
              <a:buNone/>
              <a:defRPr/>
            </a:pPr>
            <a:r>
              <a:rPr lang="ru-RU" altLang="ru-RU" sz="2300" b="1" u="sng" dirty="0">
                <a:solidFill>
                  <a:srgbClr val="002060"/>
                </a:solidFill>
              </a:rPr>
              <a:t>2. Внутренний туризм</a:t>
            </a:r>
            <a:r>
              <a:rPr lang="ru-RU" altLang="ru-RU" sz="2000" b="1" dirty="0">
                <a:solidFill>
                  <a:srgbClr val="002060"/>
                </a:solidFill>
              </a:rPr>
              <a:t> – </a:t>
            </a:r>
            <a:r>
              <a:rPr lang="ru-RU" altLang="ru-RU" sz="2000" dirty="0">
                <a:solidFill>
                  <a:srgbClr val="002060"/>
                </a:solidFill>
              </a:rPr>
              <a:t>туристическое путешествие граждан Республики      Беларусь, а также иностранных граждан и лиц без гражданства, постоянно проживающих в Республике Беларусь, в пределах территории Республики Беларусь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0" y="154745"/>
            <a:ext cx="9144000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ОПРЕДЕЛЕНИЯ  ОРГАНИЗАЦИОННЫХ  ФОРМ  ТУРИЗМА</a:t>
            </a:r>
            <a:endParaRPr lang="ru-RU" altLang="ru-RU" sz="3400" b="1" dirty="0">
              <a:ln w="1905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6" y="5089660"/>
            <a:ext cx="5556739" cy="1627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624840" y="156174"/>
            <a:ext cx="4848665" cy="8691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Раздел </a:t>
            </a:r>
            <a:r>
              <a:rPr lang="en-US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</a:t>
            </a:r>
            <a:r>
              <a:rPr lang="ru-RU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alt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/>
            </a:r>
            <a:br>
              <a:rPr lang="ru-RU" alt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</a:br>
            <a:r>
              <a:rPr lang="ru-RU" alt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alt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Общие сведения»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35784855"/>
              </p:ext>
            </p:extLst>
          </p:nvPr>
        </p:nvGraphicFramePr>
        <p:xfrm>
          <a:off x="568569" y="1181100"/>
          <a:ext cx="8209671" cy="444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6393765" y="169527"/>
            <a:ext cx="2133600" cy="86913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Таблица 1</a:t>
            </a: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1066800" y="5513457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код 1                   код 2                 код 3</a:t>
            </a:r>
            <a:endParaRPr lang="ru-RU" alt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1099</Words>
  <Application>Microsoft Office PowerPoint</Application>
  <PresentationFormat>Экран (4:3)</PresentationFormat>
  <Paragraphs>296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ОТЧЕТ ПРЕДСТАВЛЯЮТ</vt:lpstr>
      <vt:lpstr>     ОТЧЕТ  НЕ  ПРЕДСТАВЛЯЮТ</vt:lpstr>
      <vt:lpstr>ОСНОВНЫЕ  ТЕРМИНЫ  И  ИХ  ОПРЕДЕЛЕНИЯ </vt:lpstr>
      <vt:lpstr>ПРИМЕР  ОТРАЖЕНИЯ  ТУРИСТИЧЕСКИХ  УСЛУГ</vt:lpstr>
      <vt:lpstr>Презентация PowerPoint</vt:lpstr>
      <vt:lpstr>ОПРЕДЕЛЕНИЯ  ОРГАНИЗАЦИОННЫХ  ФОРМ  ТУРИЗМА</vt:lpstr>
      <vt:lpstr>Презентация PowerPoint</vt:lpstr>
      <vt:lpstr>Раздел II «Реализация туров»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ПРЕДСТАВЛЕНИЕ ОТЧЕТНОСТИ В РЕЖИМЕ ОНЛАЙН</vt:lpstr>
      <vt:lpstr> ПО ВОПРОСАМ МЕТОДОЛОГИИ ЗАПОЛНЕНИЯ ОТЧЕТНОСТИ МОЖНО ОБРАЩАТЬСЯ ПО ТЕЛЕФОНАМ: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Навроцкая Виктория Германовна</cp:lastModifiedBy>
  <cp:revision>258</cp:revision>
  <dcterms:created xsi:type="dcterms:W3CDTF">2014-11-21T11:00:06Z</dcterms:created>
  <dcterms:modified xsi:type="dcterms:W3CDTF">2023-01-03T07:53:33Z</dcterms:modified>
</cp:coreProperties>
</file>